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388" r:id="rId2"/>
    <p:sldId id="2412" r:id="rId3"/>
    <p:sldId id="257" r:id="rId4"/>
    <p:sldId id="259" r:id="rId5"/>
    <p:sldId id="260" r:id="rId6"/>
    <p:sldId id="2413" r:id="rId7"/>
    <p:sldId id="2389" r:id="rId8"/>
    <p:sldId id="2414" r:id="rId9"/>
    <p:sldId id="2416" r:id="rId10"/>
    <p:sldId id="263" r:id="rId11"/>
    <p:sldId id="2409" r:id="rId12"/>
    <p:sldId id="2417" r:id="rId13"/>
    <p:sldId id="265" r:id="rId14"/>
    <p:sldId id="2415" r:id="rId15"/>
    <p:sldId id="2400" r:id="rId16"/>
    <p:sldId id="2401" r:id="rId17"/>
    <p:sldId id="2402" r:id="rId18"/>
    <p:sldId id="2403" r:id="rId19"/>
    <p:sldId id="2404" r:id="rId20"/>
    <p:sldId id="2405" r:id="rId21"/>
    <p:sldId id="2406" r:id="rId22"/>
    <p:sldId id="2407" r:id="rId23"/>
    <p:sldId id="2408" r:id="rId24"/>
    <p:sldId id="266" r:id="rId25"/>
    <p:sldId id="2418" r:id="rId26"/>
    <p:sldId id="290" r:id="rId27"/>
    <p:sldId id="2378" r:id="rId28"/>
    <p:sldId id="2392" r:id="rId29"/>
    <p:sldId id="2393" r:id="rId30"/>
    <p:sldId id="2398" r:id="rId31"/>
    <p:sldId id="2399" r:id="rId32"/>
    <p:sldId id="2377" r:id="rId33"/>
    <p:sldId id="2359" r:id="rId34"/>
    <p:sldId id="2361" r:id="rId35"/>
    <p:sldId id="2375" r:id="rId36"/>
    <p:sldId id="2362" r:id="rId37"/>
    <p:sldId id="2366" r:id="rId38"/>
    <p:sldId id="2367" r:id="rId39"/>
    <p:sldId id="270" r:id="rId40"/>
    <p:sldId id="2411" r:id="rId41"/>
    <p:sldId id="268" r:id="rId42"/>
    <p:sldId id="269" r:id="rId43"/>
    <p:sldId id="2379" r:id="rId44"/>
    <p:sldId id="2380" r:id="rId45"/>
    <p:sldId id="2381" r:id="rId46"/>
    <p:sldId id="267" r:id="rId47"/>
    <p:sldId id="272" r:id="rId48"/>
    <p:sldId id="273" r:id="rId49"/>
    <p:sldId id="2385" r:id="rId50"/>
    <p:sldId id="2386" r:id="rId51"/>
    <p:sldId id="2309" r:id="rId52"/>
    <p:sldId id="2323" r:id="rId53"/>
    <p:sldId id="2310" r:id="rId54"/>
    <p:sldId id="2394" r:id="rId55"/>
    <p:sldId id="2395" r:id="rId56"/>
    <p:sldId id="2396" r:id="rId57"/>
    <p:sldId id="2397" r:id="rId58"/>
    <p:sldId id="276" r:id="rId59"/>
    <p:sldId id="277" r:id="rId60"/>
    <p:sldId id="281" r:id="rId61"/>
    <p:sldId id="274" r:id="rId62"/>
    <p:sldId id="2387" r:id="rId63"/>
    <p:sldId id="2419" r:id="rId64"/>
    <p:sldId id="2420" r:id="rId65"/>
    <p:sldId id="275" r:id="rId66"/>
    <p:sldId id="2421" r:id="rId67"/>
    <p:sldId id="241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McMulle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64" autoAdjust="0"/>
    <p:restoredTop sz="94660"/>
  </p:normalViewPr>
  <p:slideViewPr>
    <p:cSldViewPr snapToGrid="0">
      <p:cViewPr varScale="1">
        <p:scale>
          <a:sx n="118" d="100"/>
          <a:sy n="118" d="100"/>
        </p:scale>
        <p:origin x="216"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12T16:55:27.531" idx="1">
    <p:pos x="10" y="10"/>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680C6-7FBC-437E-804C-185DE8011ADA}" type="datetimeFigureOut">
              <a:rPr lang="en-US" smtClean="0"/>
              <a:t>10/9/23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80844-8213-47F2-B1C5-640F400FA83D}" type="slidenum">
              <a:rPr lang="en-US" smtClean="0"/>
              <a:t>‹#›</a:t>
            </a:fld>
            <a:endParaRPr lang="en-US"/>
          </a:p>
        </p:txBody>
      </p:sp>
    </p:spTree>
    <p:extLst>
      <p:ext uri="{BB962C8B-B14F-4D97-AF65-F5344CB8AC3E}">
        <p14:creationId xmlns:p14="http://schemas.microsoft.com/office/powerpoint/2010/main" val="52503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dc83c56f7a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dc83c56f7a_2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gdc83c56f7a_2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66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d94fabd14f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d94fabd14f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gd94fabd14f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33</a:t>
            </a:fld>
            <a:endParaRPr/>
          </a:p>
        </p:txBody>
      </p:sp>
    </p:spTree>
    <p:extLst>
      <p:ext uri="{BB962C8B-B14F-4D97-AF65-F5344CB8AC3E}">
        <p14:creationId xmlns:p14="http://schemas.microsoft.com/office/powerpoint/2010/main" val="3431246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67" name="Google Shape;267;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81" name="Google Shape;281;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27" name="Google Shape;327;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77" name="Google Shape;377;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85" name="Google Shape;385;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91" name="Google Shape;391;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14" name="Google Shape;414;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4D7F-21DC-FC61-7CED-685951618A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CC8F6E-00F4-41E3-1C36-69978D3829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8D2501-5C57-F485-FC85-098E983DA100}"/>
              </a:ext>
            </a:extLst>
          </p:cNvPr>
          <p:cNvSpPr>
            <a:spLocks noGrp="1"/>
          </p:cNvSpPr>
          <p:nvPr>
            <p:ph type="dt" sz="half" idx="10"/>
          </p:nvPr>
        </p:nvSpPr>
        <p:spPr/>
        <p:txBody>
          <a:bodyPr/>
          <a:lstStyle/>
          <a:p>
            <a:fld id="{FC484B59-5041-4196-B988-329BE87EEAE0}" type="datetimeFigureOut">
              <a:rPr lang="en-US" smtClean="0"/>
              <a:t>10/9/23</a:t>
            </a:fld>
            <a:endParaRPr lang="en-US"/>
          </a:p>
        </p:txBody>
      </p:sp>
      <p:sp>
        <p:nvSpPr>
          <p:cNvPr id="5" name="Footer Placeholder 4">
            <a:extLst>
              <a:ext uri="{FF2B5EF4-FFF2-40B4-BE49-F238E27FC236}">
                <a16:creationId xmlns:a16="http://schemas.microsoft.com/office/drawing/2014/main" id="{46F9297B-5E45-EEF1-0061-BD503E693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D5B95-9376-A4D6-478F-FE8180F64981}"/>
              </a:ext>
            </a:extLst>
          </p:cNvPr>
          <p:cNvSpPr>
            <a:spLocks noGrp="1"/>
          </p:cNvSpPr>
          <p:nvPr>
            <p:ph type="sldNum" sz="quarter" idx="12"/>
          </p:nvPr>
        </p:nvSpPr>
        <p:spPr/>
        <p:txBody>
          <a:bodyPr/>
          <a:lstStyle/>
          <a:p>
            <a:fld id="{3063F7CD-E424-4AB5-A12B-DF2A5FB6F0A0}" type="slidenum">
              <a:rPr lang="en-US" smtClean="0"/>
              <a:t>‹#›</a:t>
            </a:fld>
            <a:endParaRPr lang="en-US"/>
          </a:p>
        </p:txBody>
      </p:sp>
    </p:spTree>
    <p:extLst>
      <p:ext uri="{BB962C8B-B14F-4D97-AF65-F5344CB8AC3E}">
        <p14:creationId xmlns:p14="http://schemas.microsoft.com/office/powerpoint/2010/main" val="2680180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8ADC-B251-2D26-CA7D-AC77D9B679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1CB92E-A561-BF65-851A-D3B537AAC7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06CFC-B9E8-0904-AEF3-AC5093A27150}"/>
              </a:ext>
            </a:extLst>
          </p:cNvPr>
          <p:cNvSpPr>
            <a:spLocks noGrp="1"/>
          </p:cNvSpPr>
          <p:nvPr>
            <p:ph type="dt" sz="half" idx="10"/>
          </p:nvPr>
        </p:nvSpPr>
        <p:spPr/>
        <p:txBody>
          <a:bodyPr/>
          <a:lstStyle/>
          <a:p>
            <a:fld id="{FC484B59-5041-4196-B988-329BE87EEAE0}" type="datetimeFigureOut">
              <a:rPr lang="en-US" smtClean="0"/>
              <a:t>10/9/23</a:t>
            </a:fld>
            <a:endParaRPr lang="en-US"/>
          </a:p>
        </p:txBody>
      </p:sp>
      <p:sp>
        <p:nvSpPr>
          <p:cNvPr id="5" name="Footer Placeholder 4">
            <a:extLst>
              <a:ext uri="{FF2B5EF4-FFF2-40B4-BE49-F238E27FC236}">
                <a16:creationId xmlns:a16="http://schemas.microsoft.com/office/drawing/2014/main" id="{A6D33CD6-936A-F34A-9EB1-0DF00B63E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6F362-2BD8-A682-DF37-7CAA0E26FFC4}"/>
              </a:ext>
            </a:extLst>
          </p:cNvPr>
          <p:cNvSpPr>
            <a:spLocks noGrp="1"/>
          </p:cNvSpPr>
          <p:nvPr>
            <p:ph type="sldNum" sz="quarter" idx="12"/>
          </p:nvPr>
        </p:nvSpPr>
        <p:spPr/>
        <p:txBody>
          <a:bodyPr/>
          <a:lstStyle/>
          <a:p>
            <a:fld id="{3063F7CD-E424-4AB5-A12B-DF2A5FB6F0A0}" type="slidenum">
              <a:rPr lang="en-US" smtClean="0"/>
              <a:t>‹#›</a:t>
            </a:fld>
            <a:endParaRPr lang="en-US"/>
          </a:p>
        </p:txBody>
      </p:sp>
    </p:spTree>
    <p:extLst>
      <p:ext uri="{BB962C8B-B14F-4D97-AF65-F5344CB8AC3E}">
        <p14:creationId xmlns:p14="http://schemas.microsoft.com/office/powerpoint/2010/main" val="96259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42F878-1BA3-F8AA-35CD-823A804C2A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5BE222-2FE8-4F81-15BB-37A5CACA66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A876D-4978-F02F-4B40-A6B86E1FA1D9}"/>
              </a:ext>
            </a:extLst>
          </p:cNvPr>
          <p:cNvSpPr>
            <a:spLocks noGrp="1"/>
          </p:cNvSpPr>
          <p:nvPr>
            <p:ph type="dt" sz="half" idx="10"/>
          </p:nvPr>
        </p:nvSpPr>
        <p:spPr/>
        <p:txBody>
          <a:bodyPr/>
          <a:lstStyle/>
          <a:p>
            <a:fld id="{FC484B59-5041-4196-B988-329BE87EEAE0}" type="datetimeFigureOut">
              <a:rPr lang="en-US" smtClean="0"/>
              <a:t>10/9/23</a:t>
            </a:fld>
            <a:endParaRPr lang="en-US"/>
          </a:p>
        </p:txBody>
      </p:sp>
      <p:sp>
        <p:nvSpPr>
          <p:cNvPr id="5" name="Footer Placeholder 4">
            <a:extLst>
              <a:ext uri="{FF2B5EF4-FFF2-40B4-BE49-F238E27FC236}">
                <a16:creationId xmlns:a16="http://schemas.microsoft.com/office/drawing/2014/main" id="{B7DE6D70-F67D-06BB-FE3D-A11705142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A964B-C1CF-A4E3-C71B-462108DF2AE7}"/>
              </a:ext>
            </a:extLst>
          </p:cNvPr>
          <p:cNvSpPr>
            <a:spLocks noGrp="1"/>
          </p:cNvSpPr>
          <p:nvPr>
            <p:ph type="sldNum" sz="quarter" idx="12"/>
          </p:nvPr>
        </p:nvSpPr>
        <p:spPr/>
        <p:txBody>
          <a:bodyPr/>
          <a:lstStyle/>
          <a:p>
            <a:fld id="{3063F7CD-E424-4AB5-A12B-DF2A5FB6F0A0}" type="slidenum">
              <a:rPr lang="en-US" smtClean="0"/>
              <a:t>‹#›</a:t>
            </a:fld>
            <a:endParaRPr lang="en-US"/>
          </a:p>
        </p:txBody>
      </p:sp>
    </p:spTree>
    <p:extLst>
      <p:ext uri="{BB962C8B-B14F-4D97-AF65-F5344CB8AC3E}">
        <p14:creationId xmlns:p14="http://schemas.microsoft.com/office/powerpoint/2010/main" val="294169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with Event Eyebrow-Blue Triangle">
  <p:cSld name="Title with Event Eyebrow-Blue Triangle">
    <p:spTree>
      <p:nvGrpSpPr>
        <p:cNvPr id="1" name="Shape 31"/>
        <p:cNvGrpSpPr/>
        <p:nvPr/>
      </p:nvGrpSpPr>
      <p:grpSpPr>
        <a:xfrm>
          <a:off x="0" y="0"/>
          <a:ext cx="0" cy="0"/>
          <a:chOff x="0" y="0"/>
          <a:chExt cx="0" cy="0"/>
        </a:xfrm>
      </p:grpSpPr>
      <p:sp>
        <p:nvSpPr>
          <p:cNvPr id="32" name="Google Shape;32;p5"/>
          <p:cNvSpPr txBox="1"/>
          <p:nvPr/>
        </p:nvSpPr>
        <p:spPr>
          <a:xfrm>
            <a:off x="609600" y="609600"/>
            <a:ext cx="4003200" cy="16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PROACTIVE VS. REACTIVE: STAYING AHEAD OF THE USED CAR MARKET</a:t>
            </a:r>
            <a:endParaRPr sz="667">
              <a:solidFill>
                <a:srgbClr val="A5A5A5"/>
              </a:solidFill>
              <a:latin typeface="Montserrat Light"/>
              <a:ea typeface="Montserrat Light"/>
              <a:cs typeface="Montserrat Light"/>
              <a:sym typeface="Montserrat Light"/>
            </a:endParaRPr>
          </a:p>
        </p:txBody>
      </p:sp>
      <p:sp>
        <p:nvSpPr>
          <p:cNvPr id="33" name="Google Shape;33;p5"/>
          <p:cNvSpPr txBox="1">
            <a:spLocks noGrp="1"/>
          </p:cNvSpPr>
          <p:nvPr>
            <p:ph type="title"/>
          </p:nvPr>
        </p:nvSpPr>
        <p:spPr>
          <a:xfrm>
            <a:off x="609600" y="1219200"/>
            <a:ext cx="7620000" cy="9144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2pPr>
            <a:lvl3pPr lvl="2">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3pPr>
            <a:lvl4pPr lvl="3">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4pPr>
            <a:lvl5pPr lvl="4">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5pPr>
            <a:lvl6pPr lvl="5">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6pPr>
            <a:lvl7pPr lvl="6">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7pPr>
            <a:lvl8pPr lvl="7">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8pPr>
            <a:lvl9pPr lvl="8">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9pPr>
          </a:lstStyle>
          <a:p>
            <a:endParaRPr/>
          </a:p>
        </p:txBody>
      </p:sp>
      <p:sp>
        <p:nvSpPr>
          <p:cNvPr id="34" name="Google Shape;34;p5"/>
          <p:cNvSpPr/>
          <p:nvPr/>
        </p:nvSpPr>
        <p:spPr>
          <a:xfrm>
            <a:off x="10665725" y="4215225"/>
            <a:ext cx="1526520" cy="2644012"/>
          </a:xfrm>
          <a:custGeom>
            <a:avLst/>
            <a:gdLst/>
            <a:ahLst/>
            <a:cxnLst/>
            <a:rect l="l" t="t" r="r" b="b"/>
            <a:pathLst>
              <a:path w="1526520" h="2644012" extrusionOk="0">
                <a:moveTo>
                  <a:pt x="1526520" y="0"/>
                </a:moveTo>
                <a:lnTo>
                  <a:pt x="1526520" y="2644012"/>
                </a:lnTo>
                <a:lnTo>
                  <a:pt x="0" y="2644012"/>
                </a:lnTo>
                <a:close/>
              </a:path>
            </a:pathLst>
          </a:custGeom>
          <a:solidFill>
            <a:schemeClr val="accent1"/>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29462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Half Left Content with Event Eyebrow-Blue Triangle">
  <p:cSld name="Title and Half Left Content with Event Eyebrow-Blue Triangle">
    <p:spTree>
      <p:nvGrpSpPr>
        <p:cNvPr id="1" name="Shape 40"/>
        <p:cNvGrpSpPr/>
        <p:nvPr/>
      </p:nvGrpSpPr>
      <p:grpSpPr>
        <a:xfrm>
          <a:off x="0" y="0"/>
          <a:ext cx="0" cy="0"/>
          <a:chOff x="0" y="0"/>
          <a:chExt cx="0" cy="0"/>
        </a:xfrm>
      </p:grpSpPr>
      <p:sp>
        <p:nvSpPr>
          <p:cNvPr id="41" name="Google Shape;41;p7"/>
          <p:cNvSpPr txBox="1"/>
          <p:nvPr/>
        </p:nvSpPr>
        <p:spPr>
          <a:xfrm>
            <a:off x="609600" y="609600"/>
            <a:ext cx="4003200" cy="16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PROACTIVE VS. REACTIVE: STAYING AHEAD OF THE USED CAR MARKET</a:t>
            </a:r>
            <a:endParaRPr sz="667">
              <a:solidFill>
                <a:srgbClr val="A5A5A5"/>
              </a:solidFill>
              <a:latin typeface="Montserrat Light"/>
              <a:ea typeface="Montserrat Light"/>
              <a:cs typeface="Montserrat Light"/>
              <a:sym typeface="Montserrat Light"/>
            </a:endParaRPr>
          </a:p>
        </p:txBody>
      </p:sp>
      <p:sp>
        <p:nvSpPr>
          <p:cNvPr id="42" name="Google Shape;42;p7"/>
          <p:cNvSpPr txBox="1">
            <a:spLocks noGrp="1"/>
          </p:cNvSpPr>
          <p:nvPr>
            <p:ph type="title"/>
          </p:nvPr>
        </p:nvSpPr>
        <p:spPr>
          <a:xfrm>
            <a:off x="609600" y="1524000"/>
            <a:ext cx="4511200" cy="914400"/>
          </a:xfrm>
          <a:prstGeom prst="rect">
            <a:avLst/>
          </a:prstGeom>
        </p:spPr>
        <p:txBody>
          <a:bodyPr spcFirstLastPara="1" wrap="square" lIns="0" tIns="0" rIns="0" bIns="0" anchor="t" anchorCtr="0">
            <a:noAutofit/>
          </a:bodyPr>
          <a:lstStyle>
            <a:lvl1pPr lvl="0" rtl="0">
              <a:spcBef>
                <a:spcPts val="0"/>
              </a:spcBef>
              <a:spcAft>
                <a:spcPts val="0"/>
              </a:spcAft>
              <a:buSzPts val="2400"/>
              <a:buNone/>
              <a:defRPr/>
            </a:lvl1pPr>
            <a:lvl2pPr lvl="1"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2pPr>
            <a:lvl3pPr lvl="2"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3pPr>
            <a:lvl4pPr lvl="3"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4pPr>
            <a:lvl5pPr lvl="4"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5pPr>
            <a:lvl6pPr lvl="5"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6pPr>
            <a:lvl7pPr lvl="6"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7pPr>
            <a:lvl8pPr lvl="7"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8pPr>
            <a:lvl9pPr lvl="8"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9pPr>
          </a:lstStyle>
          <a:p>
            <a:endParaRPr/>
          </a:p>
        </p:txBody>
      </p:sp>
      <p:sp>
        <p:nvSpPr>
          <p:cNvPr id="43" name="Google Shape;43;p7"/>
          <p:cNvSpPr/>
          <p:nvPr/>
        </p:nvSpPr>
        <p:spPr>
          <a:xfrm>
            <a:off x="10665725" y="4215225"/>
            <a:ext cx="1526520" cy="2644012"/>
          </a:xfrm>
          <a:custGeom>
            <a:avLst/>
            <a:gdLst/>
            <a:ahLst/>
            <a:cxnLst/>
            <a:rect l="l" t="t" r="r" b="b"/>
            <a:pathLst>
              <a:path w="1526520" h="2644012" extrusionOk="0">
                <a:moveTo>
                  <a:pt x="1526520" y="0"/>
                </a:moveTo>
                <a:lnTo>
                  <a:pt x="1526520" y="2644012"/>
                </a:lnTo>
                <a:lnTo>
                  <a:pt x="0" y="2644012"/>
                </a:lnTo>
                <a:close/>
              </a:path>
            </a:pathLst>
          </a:custGeom>
          <a:solidFill>
            <a:schemeClr val="accent1"/>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Light"/>
              <a:ea typeface="Montserrat Light"/>
              <a:cs typeface="Montserrat Light"/>
              <a:sym typeface="Montserrat Light"/>
            </a:endParaRPr>
          </a:p>
        </p:txBody>
      </p:sp>
      <p:sp>
        <p:nvSpPr>
          <p:cNvPr id="44" name="Google Shape;44;p7"/>
          <p:cNvSpPr txBox="1">
            <a:spLocks noGrp="1"/>
          </p:cNvSpPr>
          <p:nvPr>
            <p:ph type="body" idx="1"/>
          </p:nvPr>
        </p:nvSpPr>
        <p:spPr>
          <a:xfrm>
            <a:off x="609600" y="2743200"/>
            <a:ext cx="4511200" cy="3106000"/>
          </a:xfrm>
          <a:prstGeom prst="rect">
            <a:avLst/>
          </a:prstGeom>
        </p:spPr>
        <p:txBody>
          <a:bodyPr spcFirstLastPara="1" wrap="square" lIns="0" tIns="0" rIns="0" bIns="0"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41566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with Event Eyebrow-Orange Triangle">
  <p:cSld name="Title with Event Eyebrow-Orange Triangle">
    <p:spTree>
      <p:nvGrpSpPr>
        <p:cNvPr id="1" name="Shape 45"/>
        <p:cNvGrpSpPr/>
        <p:nvPr/>
      </p:nvGrpSpPr>
      <p:grpSpPr>
        <a:xfrm>
          <a:off x="0" y="0"/>
          <a:ext cx="0" cy="0"/>
          <a:chOff x="0" y="0"/>
          <a:chExt cx="0" cy="0"/>
        </a:xfrm>
      </p:grpSpPr>
      <p:sp>
        <p:nvSpPr>
          <p:cNvPr id="46" name="Google Shape;46;p8"/>
          <p:cNvSpPr txBox="1"/>
          <p:nvPr/>
        </p:nvSpPr>
        <p:spPr>
          <a:xfrm>
            <a:off x="609600" y="609600"/>
            <a:ext cx="4003200" cy="16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PROACTIVE VS. REACTIVE: STAYING AHEAD OF THE USED CAR MARKET</a:t>
            </a:r>
            <a:endParaRPr sz="667">
              <a:solidFill>
                <a:srgbClr val="A5A5A5"/>
              </a:solidFill>
              <a:latin typeface="Montserrat Light"/>
              <a:ea typeface="Montserrat Light"/>
              <a:cs typeface="Montserrat Light"/>
              <a:sym typeface="Montserrat Light"/>
            </a:endParaRPr>
          </a:p>
        </p:txBody>
      </p:sp>
      <p:sp>
        <p:nvSpPr>
          <p:cNvPr id="47" name="Google Shape;47;p8"/>
          <p:cNvSpPr txBox="1">
            <a:spLocks noGrp="1"/>
          </p:cNvSpPr>
          <p:nvPr>
            <p:ph type="title"/>
          </p:nvPr>
        </p:nvSpPr>
        <p:spPr>
          <a:xfrm>
            <a:off x="609600" y="1219200"/>
            <a:ext cx="7620000" cy="914400"/>
          </a:xfrm>
          <a:prstGeom prst="rect">
            <a:avLst/>
          </a:prstGeom>
        </p:spPr>
        <p:txBody>
          <a:bodyPr spcFirstLastPara="1" wrap="square" lIns="0" tIns="0" rIns="0" bIns="0" anchor="t" anchorCtr="0">
            <a:noAutofit/>
          </a:bodyPr>
          <a:lstStyle>
            <a:lvl1pPr lvl="0" rtl="0">
              <a:spcBef>
                <a:spcPts val="0"/>
              </a:spcBef>
              <a:spcAft>
                <a:spcPts val="0"/>
              </a:spcAft>
              <a:buSzPts val="2400"/>
              <a:buNone/>
              <a:defRPr/>
            </a:lvl1pPr>
            <a:lvl2pPr lvl="1"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2pPr>
            <a:lvl3pPr lvl="2"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3pPr>
            <a:lvl4pPr lvl="3"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4pPr>
            <a:lvl5pPr lvl="4"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5pPr>
            <a:lvl6pPr lvl="5"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6pPr>
            <a:lvl7pPr lvl="6"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7pPr>
            <a:lvl8pPr lvl="7"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8pPr>
            <a:lvl9pPr lvl="8" rtl="0">
              <a:spcBef>
                <a:spcPts val="0"/>
              </a:spcBef>
              <a:spcAft>
                <a:spcPts val="0"/>
              </a:spcAft>
              <a:buSzPts val="2400"/>
              <a:buFont typeface="Montserrat ExtraBold"/>
              <a:buNone/>
              <a:defRPr b="0">
                <a:latin typeface="Montserrat ExtraBold"/>
                <a:ea typeface="Montserrat ExtraBold"/>
                <a:cs typeface="Montserrat ExtraBold"/>
                <a:sym typeface="Montserrat ExtraBold"/>
              </a:defRPr>
            </a:lvl9pPr>
          </a:lstStyle>
          <a:p>
            <a:endParaRPr/>
          </a:p>
        </p:txBody>
      </p:sp>
      <p:sp>
        <p:nvSpPr>
          <p:cNvPr id="48" name="Google Shape;48;p8"/>
          <p:cNvSpPr/>
          <p:nvPr/>
        </p:nvSpPr>
        <p:spPr>
          <a:xfrm>
            <a:off x="10665725" y="4215225"/>
            <a:ext cx="1526520" cy="2644012"/>
          </a:xfrm>
          <a:custGeom>
            <a:avLst/>
            <a:gdLst/>
            <a:ahLst/>
            <a:cxnLst/>
            <a:rect l="l" t="t" r="r" b="b"/>
            <a:pathLst>
              <a:path w="1526520" h="2644012" extrusionOk="0">
                <a:moveTo>
                  <a:pt x="1526520" y="0"/>
                </a:moveTo>
                <a:lnTo>
                  <a:pt x="1526520" y="2644012"/>
                </a:lnTo>
                <a:lnTo>
                  <a:pt x="0" y="2644012"/>
                </a:lnTo>
                <a:close/>
              </a:path>
            </a:pathLst>
          </a:custGeom>
          <a:solidFill>
            <a:schemeClr val="accent6"/>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2067640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ate">
  <p:cSld name="Cover Slate">
    <p:spTree>
      <p:nvGrpSpPr>
        <p:cNvPr id="1" name="Shape 52"/>
        <p:cNvGrpSpPr/>
        <p:nvPr/>
      </p:nvGrpSpPr>
      <p:grpSpPr>
        <a:xfrm>
          <a:off x="0" y="0"/>
          <a:ext cx="0" cy="0"/>
          <a:chOff x="0" y="0"/>
          <a:chExt cx="0" cy="0"/>
        </a:xfrm>
      </p:grpSpPr>
      <p:pic>
        <p:nvPicPr>
          <p:cNvPr id="53" name="Google Shape;53;p10"/>
          <p:cNvPicPr preferRelativeResize="0"/>
          <p:nvPr/>
        </p:nvPicPr>
        <p:blipFill rotWithShape="1">
          <a:blip r:embed="rId2">
            <a:alphaModFix/>
          </a:blip>
          <a:srcRect t="1107" r="15447"/>
          <a:stretch/>
        </p:blipFill>
        <p:spPr>
          <a:xfrm>
            <a:off x="1" y="0"/>
            <a:ext cx="12191996" cy="6858000"/>
          </a:xfrm>
          <a:prstGeom prst="rect">
            <a:avLst/>
          </a:prstGeom>
          <a:noFill/>
          <a:ln>
            <a:noFill/>
          </a:ln>
        </p:spPr>
      </p:pic>
      <p:sp>
        <p:nvSpPr>
          <p:cNvPr id="54" name="Google Shape;54;p10"/>
          <p:cNvSpPr/>
          <p:nvPr/>
        </p:nvSpPr>
        <p:spPr>
          <a:xfrm>
            <a:off x="0" y="0"/>
            <a:ext cx="12192000" cy="6858000"/>
          </a:xfrm>
          <a:prstGeom prst="rect">
            <a:avLst/>
          </a:prstGeom>
          <a:solidFill>
            <a:schemeClr val="dk1">
              <a:alpha val="49800"/>
            </a:schemeClr>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Light"/>
              <a:ea typeface="Montserrat Light"/>
              <a:cs typeface="Montserrat Light"/>
              <a:sym typeface="Montserrat Light"/>
            </a:endParaRPr>
          </a:p>
        </p:txBody>
      </p:sp>
      <p:sp>
        <p:nvSpPr>
          <p:cNvPr id="55" name="Google Shape;55;p10"/>
          <p:cNvSpPr/>
          <p:nvPr/>
        </p:nvSpPr>
        <p:spPr>
          <a:xfrm>
            <a:off x="-1" y="0"/>
            <a:ext cx="1526520" cy="2644013"/>
          </a:xfrm>
          <a:custGeom>
            <a:avLst/>
            <a:gdLst/>
            <a:ahLst/>
            <a:cxnLst/>
            <a:rect l="l" t="t" r="r" b="b"/>
            <a:pathLst>
              <a:path w="1526520" h="2644013" extrusionOk="0">
                <a:moveTo>
                  <a:pt x="1526520" y="0"/>
                </a:moveTo>
                <a:lnTo>
                  <a:pt x="0" y="2644013"/>
                </a:lnTo>
                <a:lnTo>
                  <a:pt x="0" y="0"/>
                </a:lnTo>
                <a:close/>
              </a:path>
            </a:pathLst>
          </a:custGeom>
          <a:solidFill>
            <a:schemeClr val="lt1"/>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Light"/>
              <a:ea typeface="Montserrat Light"/>
              <a:cs typeface="Montserrat Light"/>
              <a:sym typeface="Montserrat Light"/>
            </a:endParaRPr>
          </a:p>
        </p:txBody>
      </p:sp>
      <p:sp>
        <p:nvSpPr>
          <p:cNvPr id="56" name="Google Shape;56;p10"/>
          <p:cNvSpPr/>
          <p:nvPr/>
        </p:nvSpPr>
        <p:spPr>
          <a:xfrm>
            <a:off x="10665725" y="4215225"/>
            <a:ext cx="1526520" cy="2644012"/>
          </a:xfrm>
          <a:custGeom>
            <a:avLst/>
            <a:gdLst/>
            <a:ahLst/>
            <a:cxnLst/>
            <a:rect l="l" t="t" r="r" b="b"/>
            <a:pathLst>
              <a:path w="1526520" h="2644012" extrusionOk="0">
                <a:moveTo>
                  <a:pt x="1526520" y="0"/>
                </a:moveTo>
                <a:lnTo>
                  <a:pt x="1526520" y="2644012"/>
                </a:lnTo>
                <a:lnTo>
                  <a:pt x="0" y="2644012"/>
                </a:lnTo>
                <a:close/>
              </a:path>
            </a:pathLst>
          </a:custGeom>
          <a:solidFill>
            <a:schemeClr val="accent1">
              <a:alpha val="80000"/>
            </a:schemeClr>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4160483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background with blue">
  <p:cSld name="Image background with blue">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t="1107" r="15447"/>
          <a:stretch/>
        </p:blipFill>
        <p:spPr>
          <a:xfrm>
            <a:off x="1" y="0"/>
            <a:ext cx="12191996" cy="6858000"/>
          </a:xfrm>
          <a:prstGeom prst="rect">
            <a:avLst/>
          </a:prstGeom>
          <a:noFill/>
          <a:ln>
            <a:noFill/>
          </a:ln>
        </p:spPr>
      </p:pic>
      <p:sp>
        <p:nvSpPr>
          <p:cNvPr id="17" name="Google Shape;17;p3"/>
          <p:cNvSpPr/>
          <p:nvPr/>
        </p:nvSpPr>
        <p:spPr>
          <a:xfrm>
            <a:off x="0" y="0"/>
            <a:ext cx="12192000" cy="6858000"/>
          </a:xfrm>
          <a:prstGeom prst="rect">
            <a:avLst/>
          </a:prstGeom>
          <a:solidFill>
            <a:srgbClr val="FFFFFF">
              <a:alpha val="337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txBox="1"/>
          <p:nvPr/>
        </p:nvSpPr>
        <p:spPr>
          <a:xfrm>
            <a:off x="609600" y="609600"/>
            <a:ext cx="4003200" cy="16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67">
                <a:solidFill>
                  <a:schemeClr val="lt1"/>
                </a:solidFill>
                <a:latin typeface="Montserrat Light"/>
                <a:ea typeface="Montserrat Light"/>
                <a:cs typeface="Montserrat Light"/>
                <a:sym typeface="Montserrat Light"/>
              </a:rPr>
              <a:t>PROACTIVE VS. REACTIVE: STAYING AHEAD OF THE USED CAR MARKET</a:t>
            </a:r>
            <a:endParaRPr sz="667">
              <a:solidFill>
                <a:schemeClr val="lt1"/>
              </a:solidFill>
              <a:latin typeface="Montserrat Light"/>
              <a:ea typeface="Montserrat Light"/>
              <a:cs typeface="Montserrat Light"/>
              <a:sym typeface="Montserrat Light"/>
            </a:endParaRPr>
          </a:p>
        </p:txBody>
      </p:sp>
      <p:sp>
        <p:nvSpPr>
          <p:cNvPr id="19" name="Google Shape;19;p3"/>
          <p:cNvSpPr/>
          <p:nvPr/>
        </p:nvSpPr>
        <p:spPr>
          <a:xfrm>
            <a:off x="10665492" y="4290807"/>
            <a:ext cx="1526520" cy="2644012"/>
          </a:xfrm>
          <a:custGeom>
            <a:avLst/>
            <a:gdLst/>
            <a:ahLst/>
            <a:cxnLst/>
            <a:rect l="l" t="t" r="r" b="b"/>
            <a:pathLst>
              <a:path w="1526520" h="2644012" extrusionOk="0">
                <a:moveTo>
                  <a:pt x="1526520" y="0"/>
                </a:moveTo>
                <a:lnTo>
                  <a:pt x="1526520" y="2644012"/>
                </a:lnTo>
                <a:lnTo>
                  <a:pt x="0" y="2644012"/>
                </a:lnTo>
                <a:close/>
              </a:path>
            </a:pathLst>
          </a:custGeom>
          <a:solidFill>
            <a:srgbClr val="F26522">
              <a:alpha val="76540"/>
            </a:srgbClr>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0" name="Google Shape;20;p3"/>
          <p:cNvSpPr/>
          <p:nvPr/>
        </p:nvSpPr>
        <p:spPr>
          <a:xfrm>
            <a:off x="0" y="0"/>
            <a:ext cx="12304099" cy="6853077"/>
          </a:xfrm>
          <a:custGeom>
            <a:avLst/>
            <a:gdLst/>
            <a:ahLst/>
            <a:cxnLst/>
            <a:rect l="l" t="t" r="r" b="b"/>
            <a:pathLst>
              <a:path w="9228074" h="5139808" extrusionOk="0">
                <a:moveTo>
                  <a:pt x="0" y="0"/>
                </a:moveTo>
                <a:lnTo>
                  <a:pt x="9228074" y="0"/>
                </a:lnTo>
                <a:lnTo>
                  <a:pt x="6260605" y="5139808"/>
                </a:lnTo>
                <a:lnTo>
                  <a:pt x="4459107" y="5139808"/>
                </a:lnTo>
                <a:lnTo>
                  <a:pt x="80551" y="5139808"/>
                </a:lnTo>
                <a:lnTo>
                  <a:pt x="0" y="5139808"/>
                </a:lnTo>
                <a:lnTo>
                  <a:pt x="0" y="2075936"/>
                </a:lnTo>
                <a:lnTo>
                  <a:pt x="0" y="0"/>
                </a:lnTo>
                <a:close/>
              </a:path>
            </a:pathLst>
          </a:custGeom>
          <a:solidFill>
            <a:srgbClr val="2099D8">
              <a:alpha val="80000"/>
            </a:srgbClr>
          </a:solidFill>
          <a:ln>
            <a:noFill/>
          </a:ln>
        </p:spPr>
        <p:txBody>
          <a:bodyPr spcFirstLastPara="1" wrap="square" lIns="60967" tIns="30467" rIns="60967" bIns="30467" anchor="ctr" anchorCtr="0">
            <a:noAutofit/>
          </a:bodyPr>
          <a:lstStyle/>
          <a:p>
            <a:pPr marL="0" marR="0" lvl="0" indent="0" algn="ctr" rtl="0">
              <a:lnSpc>
                <a:spcPct val="100000"/>
              </a:lnSpc>
              <a:spcBef>
                <a:spcPts val="0"/>
              </a:spcBef>
              <a:spcAft>
                <a:spcPts val="0"/>
              </a:spcAft>
              <a:buNone/>
            </a:pPr>
            <a:endParaRPr sz="1867" b="0" i="0" u="none" strike="noStrike" cap="none">
              <a:solidFill>
                <a:srgbClr val="000000"/>
              </a:solidFill>
              <a:latin typeface="Montserrat Light"/>
              <a:ea typeface="Montserrat Light"/>
              <a:cs typeface="Montserrat Light"/>
              <a:sym typeface="Montserrat Light"/>
            </a:endParaRPr>
          </a:p>
        </p:txBody>
      </p:sp>
      <p:sp>
        <p:nvSpPr>
          <p:cNvPr id="21" name="Google Shape;21;p3"/>
          <p:cNvSpPr txBox="1">
            <a:spLocks noGrp="1"/>
          </p:cNvSpPr>
          <p:nvPr>
            <p:ph type="title"/>
          </p:nvPr>
        </p:nvSpPr>
        <p:spPr>
          <a:xfrm>
            <a:off x="609600" y="1219200"/>
            <a:ext cx="7620000" cy="914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400"/>
              <a:buFont typeface="Montserrat ExtraBold"/>
              <a:buNone/>
              <a:defRPr b="0">
                <a:solidFill>
                  <a:schemeClr val="lt1"/>
                </a:solidFill>
                <a:latin typeface="Montserrat ExtraBold"/>
                <a:ea typeface="Montserrat ExtraBold"/>
                <a:cs typeface="Montserrat ExtraBold"/>
                <a:sym typeface="Montserrat ExtraBold"/>
              </a:defRPr>
            </a:lvl2pPr>
            <a:lvl3pPr lvl="2" rtl="0">
              <a:spcBef>
                <a:spcPts val="0"/>
              </a:spcBef>
              <a:spcAft>
                <a:spcPts val="0"/>
              </a:spcAft>
              <a:buClr>
                <a:schemeClr val="lt1"/>
              </a:buClr>
              <a:buSzPts val="2400"/>
              <a:buFont typeface="Montserrat ExtraBold"/>
              <a:buNone/>
              <a:defRPr b="0">
                <a:solidFill>
                  <a:schemeClr val="lt1"/>
                </a:solidFill>
                <a:latin typeface="Montserrat ExtraBold"/>
                <a:ea typeface="Montserrat ExtraBold"/>
                <a:cs typeface="Montserrat ExtraBold"/>
                <a:sym typeface="Montserrat ExtraBold"/>
              </a:defRPr>
            </a:lvl3pPr>
            <a:lvl4pPr lvl="3" rtl="0">
              <a:spcBef>
                <a:spcPts val="0"/>
              </a:spcBef>
              <a:spcAft>
                <a:spcPts val="0"/>
              </a:spcAft>
              <a:buClr>
                <a:schemeClr val="lt1"/>
              </a:buClr>
              <a:buSzPts val="2400"/>
              <a:buFont typeface="Montserrat ExtraBold"/>
              <a:buNone/>
              <a:defRPr b="0">
                <a:solidFill>
                  <a:schemeClr val="lt1"/>
                </a:solidFill>
                <a:latin typeface="Montserrat ExtraBold"/>
                <a:ea typeface="Montserrat ExtraBold"/>
                <a:cs typeface="Montserrat ExtraBold"/>
                <a:sym typeface="Montserrat ExtraBold"/>
              </a:defRPr>
            </a:lvl4pPr>
            <a:lvl5pPr lvl="4" rtl="0">
              <a:spcBef>
                <a:spcPts val="0"/>
              </a:spcBef>
              <a:spcAft>
                <a:spcPts val="0"/>
              </a:spcAft>
              <a:buClr>
                <a:schemeClr val="lt1"/>
              </a:buClr>
              <a:buSzPts val="2400"/>
              <a:buFont typeface="Montserrat ExtraBold"/>
              <a:buNone/>
              <a:defRPr b="0">
                <a:solidFill>
                  <a:schemeClr val="lt1"/>
                </a:solidFill>
                <a:latin typeface="Montserrat ExtraBold"/>
                <a:ea typeface="Montserrat ExtraBold"/>
                <a:cs typeface="Montserrat ExtraBold"/>
                <a:sym typeface="Montserrat ExtraBold"/>
              </a:defRPr>
            </a:lvl5pPr>
            <a:lvl6pPr lvl="5" rtl="0">
              <a:spcBef>
                <a:spcPts val="0"/>
              </a:spcBef>
              <a:spcAft>
                <a:spcPts val="0"/>
              </a:spcAft>
              <a:buClr>
                <a:schemeClr val="lt1"/>
              </a:buClr>
              <a:buSzPts val="2400"/>
              <a:buFont typeface="Montserrat ExtraBold"/>
              <a:buNone/>
              <a:defRPr b="0">
                <a:solidFill>
                  <a:schemeClr val="lt1"/>
                </a:solidFill>
                <a:latin typeface="Montserrat ExtraBold"/>
                <a:ea typeface="Montserrat ExtraBold"/>
                <a:cs typeface="Montserrat ExtraBold"/>
                <a:sym typeface="Montserrat ExtraBold"/>
              </a:defRPr>
            </a:lvl6pPr>
            <a:lvl7pPr lvl="6" rtl="0">
              <a:spcBef>
                <a:spcPts val="0"/>
              </a:spcBef>
              <a:spcAft>
                <a:spcPts val="0"/>
              </a:spcAft>
              <a:buClr>
                <a:schemeClr val="lt1"/>
              </a:buClr>
              <a:buSzPts val="2400"/>
              <a:buFont typeface="Montserrat ExtraBold"/>
              <a:buNone/>
              <a:defRPr b="0">
                <a:solidFill>
                  <a:schemeClr val="lt1"/>
                </a:solidFill>
                <a:latin typeface="Montserrat ExtraBold"/>
                <a:ea typeface="Montserrat ExtraBold"/>
                <a:cs typeface="Montserrat ExtraBold"/>
                <a:sym typeface="Montserrat ExtraBold"/>
              </a:defRPr>
            </a:lvl7pPr>
            <a:lvl8pPr lvl="7" rtl="0">
              <a:spcBef>
                <a:spcPts val="0"/>
              </a:spcBef>
              <a:spcAft>
                <a:spcPts val="0"/>
              </a:spcAft>
              <a:buClr>
                <a:schemeClr val="lt1"/>
              </a:buClr>
              <a:buSzPts val="2400"/>
              <a:buFont typeface="Montserrat ExtraBold"/>
              <a:buNone/>
              <a:defRPr b="0">
                <a:solidFill>
                  <a:schemeClr val="lt1"/>
                </a:solidFill>
                <a:latin typeface="Montserrat ExtraBold"/>
                <a:ea typeface="Montserrat ExtraBold"/>
                <a:cs typeface="Montserrat ExtraBold"/>
                <a:sym typeface="Montserrat ExtraBold"/>
              </a:defRPr>
            </a:lvl8pPr>
            <a:lvl9pPr lvl="8" rtl="0">
              <a:spcBef>
                <a:spcPts val="0"/>
              </a:spcBef>
              <a:spcAft>
                <a:spcPts val="0"/>
              </a:spcAft>
              <a:buClr>
                <a:schemeClr val="lt1"/>
              </a:buClr>
              <a:buSzPts val="2400"/>
              <a:buFont typeface="Montserrat ExtraBold"/>
              <a:buNone/>
              <a:defRPr b="0">
                <a:solidFill>
                  <a:schemeClr val="lt1"/>
                </a:solidFill>
                <a:latin typeface="Montserrat ExtraBold"/>
                <a:ea typeface="Montserrat ExtraBold"/>
                <a:cs typeface="Montserrat ExtraBold"/>
                <a:sym typeface="Montserrat ExtraBold"/>
              </a:defRPr>
            </a:lvl9pPr>
          </a:lstStyle>
          <a:p>
            <a:endParaRPr/>
          </a:p>
        </p:txBody>
      </p:sp>
      <p:sp>
        <p:nvSpPr>
          <p:cNvPr id="22" name="Google Shape;22;p3"/>
          <p:cNvSpPr txBox="1">
            <a:spLocks noGrp="1"/>
          </p:cNvSpPr>
          <p:nvPr>
            <p:ph type="body" idx="1"/>
          </p:nvPr>
        </p:nvSpPr>
        <p:spPr>
          <a:xfrm>
            <a:off x="609600" y="2536000"/>
            <a:ext cx="7002800" cy="3657600"/>
          </a:xfrm>
          <a:prstGeom prst="rect">
            <a:avLst/>
          </a:prstGeom>
        </p:spPr>
        <p:txBody>
          <a:bodyPr spcFirstLastPara="1" wrap="square" lIns="0" tIns="0" rIns="0" bIns="0" anchor="t" anchorCtr="0">
            <a:noAutofit/>
          </a:bodyPr>
          <a:lstStyle>
            <a:lvl1pPr marL="609585" lvl="0" indent="-423323">
              <a:spcBef>
                <a:spcPts val="0"/>
              </a:spcBef>
              <a:spcAft>
                <a:spcPts val="0"/>
              </a:spcAft>
              <a:buClr>
                <a:schemeClr val="lt1"/>
              </a:buClr>
              <a:buSzPts val="14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1244554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background with white">
  <p:cSld name="Image background with white">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t="1107" r="15447"/>
          <a:stretch/>
        </p:blipFill>
        <p:spPr>
          <a:xfrm>
            <a:off x="1" y="0"/>
            <a:ext cx="12191996" cy="6858000"/>
          </a:xfrm>
          <a:prstGeom prst="rect">
            <a:avLst/>
          </a:prstGeom>
          <a:noFill/>
          <a:ln>
            <a:noFill/>
          </a:ln>
        </p:spPr>
      </p:pic>
      <p:sp>
        <p:nvSpPr>
          <p:cNvPr id="25" name="Google Shape;25;p4"/>
          <p:cNvSpPr/>
          <p:nvPr/>
        </p:nvSpPr>
        <p:spPr>
          <a:xfrm>
            <a:off x="0" y="0"/>
            <a:ext cx="12192000" cy="6858000"/>
          </a:xfrm>
          <a:prstGeom prst="rect">
            <a:avLst/>
          </a:prstGeom>
          <a:solidFill>
            <a:srgbClr val="FFFFFF">
              <a:alpha val="337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10665492" y="4290807"/>
            <a:ext cx="1526520" cy="2644012"/>
          </a:xfrm>
          <a:custGeom>
            <a:avLst/>
            <a:gdLst/>
            <a:ahLst/>
            <a:cxnLst/>
            <a:rect l="l" t="t" r="r" b="b"/>
            <a:pathLst>
              <a:path w="1526520" h="2644012" extrusionOk="0">
                <a:moveTo>
                  <a:pt x="1526520" y="0"/>
                </a:moveTo>
                <a:lnTo>
                  <a:pt x="1526520" y="2644012"/>
                </a:lnTo>
                <a:lnTo>
                  <a:pt x="0" y="2644012"/>
                </a:lnTo>
                <a:close/>
              </a:path>
            </a:pathLst>
          </a:custGeom>
          <a:solidFill>
            <a:srgbClr val="2099D8">
              <a:alpha val="80000"/>
            </a:srgbClr>
          </a:solidFill>
          <a:ln>
            <a:noFill/>
          </a:ln>
        </p:spPr>
        <p:txBody>
          <a:bodyPr spcFirstLastPara="1" wrap="square" lIns="60967" tIns="30467" rIns="60967" bIns="30467" anchor="ctr" anchorCtr="0">
            <a:noAutofit/>
          </a:bodyPr>
          <a:lstStyle/>
          <a:p>
            <a:pPr marL="0" marR="0" lvl="0" indent="0" algn="ctr" rtl="0">
              <a:lnSpc>
                <a:spcPct val="100000"/>
              </a:lnSpc>
              <a:spcBef>
                <a:spcPts val="0"/>
              </a:spcBef>
              <a:spcAft>
                <a:spcPts val="0"/>
              </a:spcAft>
              <a:buNone/>
            </a:pPr>
            <a:endParaRPr sz="2400">
              <a:latin typeface="Montserrat Light"/>
              <a:ea typeface="Montserrat Light"/>
              <a:cs typeface="Montserrat Light"/>
              <a:sym typeface="Montserrat Light"/>
            </a:endParaRPr>
          </a:p>
        </p:txBody>
      </p:sp>
      <p:sp>
        <p:nvSpPr>
          <p:cNvPr id="27" name="Google Shape;27;p4"/>
          <p:cNvSpPr/>
          <p:nvPr/>
        </p:nvSpPr>
        <p:spPr>
          <a:xfrm>
            <a:off x="0" y="0"/>
            <a:ext cx="12304099" cy="6853077"/>
          </a:xfrm>
          <a:custGeom>
            <a:avLst/>
            <a:gdLst/>
            <a:ahLst/>
            <a:cxnLst/>
            <a:rect l="l" t="t" r="r" b="b"/>
            <a:pathLst>
              <a:path w="9228074" h="5139808" extrusionOk="0">
                <a:moveTo>
                  <a:pt x="0" y="0"/>
                </a:moveTo>
                <a:lnTo>
                  <a:pt x="9228074" y="0"/>
                </a:lnTo>
                <a:lnTo>
                  <a:pt x="6260605" y="5139808"/>
                </a:lnTo>
                <a:lnTo>
                  <a:pt x="4459107" y="5139808"/>
                </a:lnTo>
                <a:lnTo>
                  <a:pt x="80551" y="5139808"/>
                </a:lnTo>
                <a:lnTo>
                  <a:pt x="0" y="5139808"/>
                </a:lnTo>
                <a:lnTo>
                  <a:pt x="0" y="2075936"/>
                </a:lnTo>
                <a:lnTo>
                  <a:pt x="0" y="0"/>
                </a:lnTo>
                <a:close/>
              </a:path>
            </a:pathLst>
          </a:custGeom>
          <a:solidFill>
            <a:srgbClr val="FFFFFF">
              <a:alpha val="80000"/>
            </a:srgbClr>
          </a:solidFill>
          <a:ln>
            <a:noFill/>
          </a:ln>
        </p:spPr>
        <p:txBody>
          <a:bodyPr spcFirstLastPara="1" wrap="square" lIns="60967" tIns="30467" rIns="60967" bIns="30467" anchor="ctr" anchorCtr="0">
            <a:noAutofit/>
          </a:bodyPr>
          <a:lstStyle/>
          <a:p>
            <a:pPr marL="0" marR="0" lvl="0" indent="0" algn="ctr" rtl="0">
              <a:lnSpc>
                <a:spcPct val="100000"/>
              </a:lnSpc>
              <a:spcBef>
                <a:spcPts val="0"/>
              </a:spcBef>
              <a:spcAft>
                <a:spcPts val="0"/>
              </a:spcAft>
              <a:buNone/>
            </a:pPr>
            <a:endParaRPr sz="1867" b="0" i="0" u="none" strike="noStrike" cap="none">
              <a:solidFill>
                <a:srgbClr val="000000"/>
              </a:solidFill>
              <a:latin typeface="Montserrat Light"/>
              <a:ea typeface="Montserrat Light"/>
              <a:cs typeface="Montserrat Light"/>
              <a:sym typeface="Montserrat Light"/>
            </a:endParaRPr>
          </a:p>
        </p:txBody>
      </p:sp>
      <p:sp>
        <p:nvSpPr>
          <p:cNvPr id="28" name="Google Shape;28;p4"/>
          <p:cNvSpPr txBox="1">
            <a:spLocks noGrp="1"/>
          </p:cNvSpPr>
          <p:nvPr>
            <p:ph type="title"/>
          </p:nvPr>
        </p:nvSpPr>
        <p:spPr>
          <a:xfrm>
            <a:off x="609600" y="1219200"/>
            <a:ext cx="7620000" cy="9144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2400"/>
              <a:buNone/>
              <a:defRPr>
                <a:solidFill>
                  <a:schemeClr val="accent1"/>
                </a:solidFill>
              </a:defRPr>
            </a:lvl1pPr>
            <a:lvl2pPr lvl="1" rt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2pPr>
            <a:lvl3pPr lvl="2" rt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3pPr>
            <a:lvl4pPr lvl="3" rt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4pPr>
            <a:lvl5pPr lvl="4" rt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5pPr>
            <a:lvl6pPr lvl="5" rt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6pPr>
            <a:lvl7pPr lvl="6" rt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7pPr>
            <a:lvl8pPr lvl="7" rt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8pPr>
            <a:lvl9pPr lvl="8" rtl="0">
              <a:spcBef>
                <a:spcPts val="0"/>
              </a:spcBef>
              <a:spcAft>
                <a:spcPts val="0"/>
              </a:spcAft>
              <a:buClr>
                <a:schemeClr val="accent1"/>
              </a:buClr>
              <a:buSzPts val="2400"/>
              <a:buFont typeface="Montserrat ExtraBold"/>
              <a:buNone/>
              <a:defRPr b="0">
                <a:solidFill>
                  <a:schemeClr val="accent1"/>
                </a:solidFill>
                <a:latin typeface="Montserrat ExtraBold"/>
                <a:ea typeface="Montserrat ExtraBold"/>
                <a:cs typeface="Montserrat ExtraBold"/>
                <a:sym typeface="Montserrat ExtraBold"/>
              </a:defRPr>
            </a:lvl9pPr>
          </a:lstStyle>
          <a:p>
            <a:endParaRPr/>
          </a:p>
        </p:txBody>
      </p:sp>
      <p:sp>
        <p:nvSpPr>
          <p:cNvPr id="29" name="Google Shape;29;p4"/>
          <p:cNvSpPr txBox="1"/>
          <p:nvPr/>
        </p:nvSpPr>
        <p:spPr>
          <a:xfrm>
            <a:off x="609600" y="609600"/>
            <a:ext cx="4003200" cy="164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PROACTIVE VS. REACTIVE: STAYING AHEAD OF THE USED CAR MARKET</a:t>
            </a:r>
            <a:endParaRPr sz="667">
              <a:solidFill>
                <a:srgbClr val="A5A5A5"/>
              </a:solidFill>
              <a:latin typeface="Montserrat Light"/>
              <a:ea typeface="Montserrat Light"/>
              <a:cs typeface="Montserrat Light"/>
              <a:sym typeface="Montserrat Light"/>
            </a:endParaRPr>
          </a:p>
        </p:txBody>
      </p:sp>
      <p:sp>
        <p:nvSpPr>
          <p:cNvPr id="30" name="Google Shape;30;p4"/>
          <p:cNvSpPr txBox="1">
            <a:spLocks noGrp="1"/>
          </p:cNvSpPr>
          <p:nvPr>
            <p:ph type="body" idx="1"/>
          </p:nvPr>
        </p:nvSpPr>
        <p:spPr>
          <a:xfrm>
            <a:off x="609600" y="2536000"/>
            <a:ext cx="7002800" cy="3657600"/>
          </a:xfrm>
          <a:prstGeom prst="rect">
            <a:avLst/>
          </a:prstGeom>
        </p:spPr>
        <p:txBody>
          <a:bodyPr spcFirstLastPara="1" wrap="square" lIns="0" tIns="0" rIns="0" bIns="0" anchor="t" anchorCtr="0">
            <a:noAutofit/>
          </a:bodyPr>
          <a:lstStyle>
            <a:lvl1pPr marL="609585" lvl="0" indent="-423323" rtl="0">
              <a:spcBef>
                <a:spcPts val="0"/>
              </a:spcBef>
              <a:spcAft>
                <a:spcPts val="0"/>
              </a:spcAft>
              <a:buClr>
                <a:schemeClr val="dk2"/>
              </a:buClr>
              <a:buSzPts val="1400"/>
              <a:buChar char="●"/>
              <a:defRPr>
                <a:solidFill>
                  <a:schemeClr val="dk2"/>
                </a:solidFill>
              </a:defRPr>
            </a:lvl1pPr>
            <a:lvl2pPr marL="1219170" lvl="1" indent="-423323" rtl="0">
              <a:spcBef>
                <a:spcPts val="0"/>
              </a:spcBef>
              <a:spcAft>
                <a:spcPts val="0"/>
              </a:spcAft>
              <a:buClr>
                <a:schemeClr val="dk2"/>
              </a:buClr>
              <a:buSzPts val="1400"/>
              <a:buChar char="○"/>
              <a:defRPr>
                <a:solidFill>
                  <a:schemeClr val="dk2"/>
                </a:solidFill>
              </a:defRPr>
            </a:lvl2pPr>
            <a:lvl3pPr marL="1828754" lvl="2" indent="-423323" rtl="0">
              <a:spcBef>
                <a:spcPts val="0"/>
              </a:spcBef>
              <a:spcAft>
                <a:spcPts val="0"/>
              </a:spcAft>
              <a:buClr>
                <a:schemeClr val="dk2"/>
              </a:buClr>
              <a:buSzPts val="1400"/>
              <a:buChar char="■"/>
              <a:defRPr>
                <a:solidFill>
                  <a:schemeClr val="dk2"/>
                </a:solidFill>
              </a:defRPr>
            </a:lvl3pPr>
            <a:lvl4pPr marL="2438339" lvl="3" indent="-423323" rtl="0">
              <a:spcBef>
                <a:spcPts val="0"/>
              </a:spcBef>
              <a:spcAft>
                <a:spcPts val="0"/>
              </a:spcAft>
              <a:buClr>
                <a:schemeClr val="dk2"/>
              </a:buClr>
              <a:buSzPts val="1400"/>
              <a:buChar char="●"/>
              <a:defRPr>
                <a:solidFill>
                  <a:schemeClr val="dk2"/>
                </a:solidFill>
              </a:defRPr>
            </a:lvl4pPr>
            <a:lvl5pPr marL="3047924" lvl="4" indent="-423323" rtl="0">
              <a:spcBef>
                <a:spcPts val="0"/>
              </a:spcBef>
              <a:spcAft>
                <a:spcPts val="0"/>
              </a:spcAft>
              <a:buClr>
                <a:schemeClr val="dk2"/>
              </a:buClr>
              <a:buSzPts val="1400"/>
              <a:buChar char="○"/>
              <a:defRPr>
                <a:solidFill>
                  <a:schemeClr val="dk2"/>
                </a:solidFill>
              </a:defRPr>
            </a:lvl5pPr>
            <a:lvl6pPr marL="3657509" lvl="5" indent="-423323" rtl="0">
              <a:spcBef>
                <a:spcPts val="0"/>
              </a:spcBef>
              <a:spcAft>
                <a:spcPts val="0"/>
              </a:spcAft>
              <a:buClr>
                <a:schemeClr val="dk2"/>
              </a:buClr>
              <a:buSzPts val="1400"/>
              <a:buChar char="■"/>
              <a:defRPr>
                <a:solidFill>
                  <a:schemeClr val="dk2"/>
                </a:solidFill>
              </a:defRPr>
            </a:lvl6pPr>
            <a:lvl7pPr marL="4267093" lvl="6" indent="-423323" rtl="0">
              <a:spcBef>
                <a:spcPts val="0"/>
              </a:spcBef>
              <a:spcAft>
                <a:spcPts val="0"/>
              </a:spcAft>
              <a:buClr>
                <a:schemeClr val="dk2"/>
              </a:buClr>
              <a:buSzPts val="1400"/>
              <a:buChar char="●"/>
              <a:defRPr>
                <a:solidFill>
                  <a:schemeClr val="dk2"/>
                </a:solidFill>
              </a:defRPr>
            </a:lvl7pPr>
            <a:lvl8pPr marL="4876678" lvl="7" indent="-423323" rtl="0">
              <a:spcBef>
                <a:spcPts val="0"/>
              </a:spcBef>
              <a:spcAft>
                <a:spcPts val="0"/>
              </a:spcAft>
              <a:buClr>
                <a:schemeClr val="dk2"/>
              </a:buClr>
              <a:buSzPts val="1400"/>
              <a:buChar char="○"/>
              <a:defRPr>
                <a:solidFill>
                  <a:schemeClr val="dk2"/>
                </a:solidFill>
              </a:defRPr>
            </a:lvl8pPr>
            <a:lvl9pPr marL="5486263" lvl="8" indent="-423323" rtl="0">
              <a:spcBef>
                <a:spcPts val="0"/>
              </a:spcBef>
              <a:spcAft>
                <a:spcPts val="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414159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35939" y="385318"/>
            <a:ext cx="11120120" cy="553997"/>
          </a:xfrm>
        </p:spPr>
        <p:txBody>
          <a:bodyPr lIns="0" tIns="0" rIns="0" bIns="0"/>
          <a:lstStyle>
            <a:lvl1pPr>
              <a:defRPr sz="3600" b="1" i="0">
                <a:solidFill>
                  <a:srgbClr val="EB6625"/>
                </a:solidFill>
                <a:latin typeface="Roboto"/>
                <a:cs typeface="Roboto"/>
              </a:defRPr>
            </a:lvl1pPr>
          </a:lstStyle>
          <a:p>
            <a:endParaRPr/>
          </a:p>
        </p:txBody>
      </p:sp>
      <p:sp>
        <p:nvSpPr>
          <p:cNvPr id="3" name="Holder 3"/>
          <p:cNvSpPr>
            <a:spLocks noGrp="1"/>
          </p:cNvSpPr>
          <p:nvPr>
            <p:ph type="body" idx="1"/>
          </p:nvPr>
        </p:nvSpPr>
        <p:spPr>
          <a:xfrm>
            <a:off x="1791208" y="1671490"/>
            <a:ext cx="8609965" cy="369332"/>
          </a:xfrm>
        </p:spPr>
        <p:txBody>
          <a:bodyPr lIns="0" tIns="0" rIns="0" bIns="0"/>
          <a:lstStyle>
            <a:lvl1pPr>
              <a:defRPr b="0" i="0">
                <a:solidFill>
                  <a:schemeClr val="tx1"/>
                </a:solidFill>
                <a:latin typeface="Arial" panose="020B0604020202020204" pitchFamily="34" charset="0"/>
                <a:cs typeface="Arial" panose="020B0604020202020204" pitchFamily="34" charset="0"/>
              </a:defRPr>
            </a:lvl1pPr>
          </a:lstStyle>
          <a:p>
            <a:endParaRPr dirty="0"/>
          </a:p>
        </p:txBody>
      </p:sp>
      <p:sp>
        <p:nvSpPr>
          <p:cNvPr id="4" name="Holder 4"/>
          <p:cNvSpPr>
            <a:spLocks noGrp="1"/>
          </p:cNvSpPr>
          <p:nvPr>
            <p:ph type="ftr" sz="quarter" idx="5"/>
          </p:nvPr>
        </p:nvSpPr>
        <p:spPr>
          <a:xfrm>
            <a:off x="4145280" y="6377941"/>
            <a:ext cx="3901440" cy="287259"/>
          </a:xfrm>
        </p:spPr>
        <p:txBody>
          <a:bodyPr lIns="0" tIns="0" rIns="0" bIns="0"/>
          <a:lstStyle>
            <a:lvl1pPr algn="ctr">
              <a:defRPr>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Holder 5"/>
          <p:cNvSpPr>
            <a:spLocks noGrp="1"/>
          </p:cNvSpPr>
          <p:nvPr>
            <p:ph type="dt" sz="half" idx="6"/>
          </p:nvPr>
        </p:nvSpPr>
        <p:spPr>
          <a:xfrm>
            <a:off x="609600" y="6377941"/>
            <a:ext cx="2804160" cy="287259"/>
          </a:xfrm>
        </p:spPr>
        <p:txBody>
          <a:bodyPr lIns="0" tIns="0" rIns="0" bIns="0"/>
          <a:lstStyle>
            <a:lvl1pPr algn="l">
              <a:defRPr>
                <a:solidFill>
                  <a:schemeClr val="tx1">
                    <a:tint val="75000"/>
                  </a:schemeClr>
                </a:solidFill>
                <a:latin typeface="Arial" panose="020B0604020202020204" pitchFamily="34" charset="0"/>
                <a:cs typeface="Arial" panose="020B0604020202020204" pitchFamily="34" charset="0"/>
              </a:defRPr>
            </a:lvl1pPr>
          </a:lstStyle>
          <a:p>
            <a:fld id="{1D8BD707-D9CF-40AE-B4C6-C98DA3205C09}" type="datetimeFigureOut">
              <a:rPr lang="en-US" smtClean="0"/>
              <a:pPr/>
              <a:t>10/9/23</a:t>
            </a:fld>
            <a:endParaRPr lang="en-US"/>
          </a:p>
        </p:txBody>
      </p:sp>
      <p:sp>
        <p:nvSpPr>
          <p:cNvPr id="6" name="Holder 6"/>
          <p:cNvSpPr>
            <a:spLocks noGrp="1"/>
          </p:cNvSpPr>
          <p:nvPr>
            <p:ph type="sldNum" sz="quarter" idx="7"/>
          </p:nvPr>
        </p:nvSpPr>
        <p:spPr/>
        <p:txBody>
          <a:bodyPr lIns="0" tIns="0" rIns="0" bIns="0"/>
          <a:lstStyle>
            <a:lvl1pPr>
              <a:defRPr sz="800" b="0" i="0">
                <a:solidFill>
                  <a:srgbClr val="7E7E7E"/>
                </a:solidFill>
                <a:latin typeface="Franklin Gothic Medium Cond"/>
                <a:cs typeface="Franklin Gothic Medium Cond"/>
              </a:defRPr>
            </a:lvl1pPr>
          </a:lstStyle>
          <a:p>
            <a:pPr marL="38099">
              <a:spcBef>
                <a:spcPts val="40"/>
              </a:spcBef>
            </a:pPr>
            <a:fld id="{81D60167-4931-47E6-BA6A-407CBD079E47}" type="slidenum">
              <a:rPr lang="en-US" smtClean="0"/>
              <a:pPr marL="38099">
                <a:spcBef>
                  <a:spcPts val="40"/>
                </a:spcBef>
              </a:pPr>
              <a:t>‹#›</a:t>
            </a:fld>
            <a:endParaRPr lang="en-US" dirty="0"/>
          </a:p>
        </p:txBody>
      </p:sp>
      <p:sp>
        <p:nvSpPr>
          <p:cNvPr id="7" name="Holder 3">
            <a:extLst>
              <a:ext uri="{FF2B5EF4-FFF2-40B4-BE49-F238E27FC236}">
                <a16:creationId xmlns:a16="http://schemas.microsoft.com/office/drawing/2014/main" id="{F9FD5C0F-2D49-4FC7-ACCF-59F88C837C43}"/>
              </a:ext>
            </a:extLst>
          </p:cNvPr>
          <p:cNvSpPr>
            <a:spLocks noGrp="1"/>
          </p:cNvSpPr>
          <p:nvPr>
            <p:ph idx="10"/>
          </p:nvPr>
        </p:nvSpPr>
        <p:spPr>
          <a:xfrm>
            <a:off x="535939" y="978754"/>
            <a:ext cx="11120120" cy="387798"/>
          </a:xfrm>
          <a:prstGeom prst="rect">
            <a:avLst/>
          </a:prstGeom>
        </p:spPr>
        <p:txBody>
          <a:bodyPr wrap="square" lIns="0" tIns="0" rIns="0" bIns="0">
            <a:spAutoFit/>
          </a:bodyPr>
          <a:lstStyle>
            <a:lvl1pPr>
              <a:defRPr b="0" i="0">
                <a:solidFill>
                  <a:schemeClr val="tx1"/>
                </a:solidFill>
              </a:defRPr>
            </a:lvl1pPr>
          </a:lstStyle>
          <a:p>
            <a:endParaRPr dirty="0"/>
          </a:p>
        </p:txBody>
      </p:sp>
    </p:spTree>
    <p:extLst>
      <p:ext uri="{BB962C8B-B14F-4D97-AF65-F5344CB8AC3E}">
        <p14:creationId xmlns:p14="http://schemas.microsoft.com/office/powerpoint/2010/main" val="2936123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lain with corners">
  <p:cSld name="Plain with corners">
    <p:spTree>
      <p:nvGrpSpPr>
        <p:cNvPr id="1" name="Shape 67"/>
        <p:cNvGrpSpPr/>
        <p:nvPr/>
      </p:nvGrpSpPr>
      <p:grpSpPr>
        <a:xfrm>
          <a:off x="0" y="0"/>
          <a:ext cx="0" cy="0"/>
          <a:chOff x="0" y="0"/>
          <a:chExt cx="0" cy="0"/>
        </a:xfrm>
      </p:grpSpPr>
      <p:sp>
        <p:nvSpPr>
          <p:cNvPr id="68" name="Google Shape;68;p11"/>
          <p:cNvSpPr/>
          <p:nvPr/>
        </p:nvSpPr>
        <p:spPr>
          <a:xfrm>
            <a:off x="-1" y="0"/>
            <a:ext cx="1526520" cy="2644013"/>
          </a:xfrm>
          <a:custGeom>
            <a:avLst/>
            <a:gdLst/>
            <a:ahLst/>
            <a:cxnLst/>
            <a:rect l="l" t="t" r="r" b="b"/>
            <a:pathLst>
              <a:path w="1526520" h="2644013" extrusionOk="0">
                <a:moveTo>
                  <a:pt x="1526520" y="0"/>
                </a:moveTo>
                <a:lnTo>
                  <a:pt x="0" y="2644013"/>
                </a:lnTo>
                <a:lnTo>
                  <a:pt x="0" y="0"/>
                </a:lnTo>
                <a:close/>
              </a:path>
            </a:pathLst>
          </a:custGeom>
          <a:solidFill>
            <a:schemeClr val="accent6"/>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Light"/>
              <a:ea typeface="Montserrat Light"/>
              <a:cs typeface="Montserrat Light"/>
              <a:sym typeface="Montserrat Light"/>
            </a:endParaRPr>
          </a:p>
        </p:txBody>
      </p:sp>
      <p:sp>
        <p:nvSpPr>
          <p:cNvPr id="69" name="Google Shape;69;p11"/>
          <p:cNvSpPr/>
          <p:nvPr/>
        </p:nvSpPr>
        <p:spPr>
          <a:xfrm>
            <a:off x="10665725" y="4215225"/>
            <a:ext cx="1526520" cy="2644012"/>
          </a:xfrm>
          <a:custGeom>
            <a:avLst/>
            <a:gdLst/>
            <a:ahLst/>
            <a:cxnLst/>
            <a:rect l="l" t="t" r="r" b="b"/>
            <a:pathLst>
              <a:path w="1526520" h="2644012" extrusionOk="0">
                <a:moveTo>
                  <a:pt x="1526520" y="0"/>
                </a:moveTo>
                <a:lnTo>
                  <a:pt x="1526520" y="2644012"/>
                </a:lnTo>
                <a:lnTo>
                  <a:pt x="0" y="2644012"/>
                </a:lnTo>
                <a:close/>
              </a:path>
            </a:pathLst>
          </a:custGeom>
          <a:solidFill>
            <a:schemeClr val="accent1">
              <a:alpha val="80000"/>
            </a:schemeClr>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867" b="0" i="0" u="none" strike="noStrike" cap="none">
              <a:solidFill>
                <a:schemeClr val="lt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2672049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3F0CA-AAD4-CCFC-CDA2-F29C2BEF1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1CC315-A2CA-1F67-88D0-EBB3D0CA1D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F4B35-AD23-B998-FF7D-11DE77F6A6C7}"/>
              </a:ext>
            </a:extLst>
          </p:cNvPr>
          <p:cNvSpPr>
            <a:spLocks noGrp="1"/>
          </p:cNvSpPr>
          <p:nvPr>
            <p:ph type="dt" sz="half" idx="10"/>
          </p:nvPr>
        </p:nvSpPr>
        <p:spPr/>
        <p:txBody>
          <a:bodyPr/>
          <a:lstStyle/>
          <a:p>
            <a:fld id="{FC484B59-5041-4196-B988-329BE87EEAE0}" type="datetimeFigureOut">
              <a:rPr lang="en-US" smtClean="0"/>
              <a:t>10/9/23</a:t>
            </a:fld>
            <a:endParaRPr lang="en-US"/>
          </a:p>
        </p:txBody>
      </p:sp>
      <p:sp>
        <p:nvSpPr>
          <p:cNvPr id="5" name="Footer Placeholder 4">
            <a:extLst>
              <a:ext uri="{FF2B5EF4-FFF2-40B4-BE49-F238E27FC236}">
                <a16:creationId xmlns:a16="http://schemas.microsoft.com/office/drawing/2014/main" id="{D2244C79-CE86-C682-FDAF-A3B650FEC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2DEB0-555B-1858-5137-A2012794092A}"/>
              </a:ext>
            </a:extLst>
          </p:cNvPr>
          <p:cNvSpPr>
            <a:spLocks noGrp="1"/>
          </p:cNvSpPr>
          <p:nvPr>
            <p:ph type="sldNum" sz="quarter" idx="12"/>
          </p:nvPr>
        </p:nvSpPr>
        <p:spPr/>
        <p:txBody>
          <a:bodyPr/>
          <a:lstStyle/>
          <a:p>
            <a:fld id="{3063F7CD-E424-4AB5-A12B-DF2A5FB6F0A0}" type="slidenum">
              <a:rPr lang="en-US" smtClean="0"/>
              <a:t>‹#›</a:t>
            </a:fld>
            <a:endParaRPr lang="en-US"/>
          </a:p>
        </p:txBody>
      </p:sp>
    </p:spTree>
    <p:extLst>
      <p:ext uri="{BB962C8B-B14F-4D97-AF65-F5344CB8AC3E}">
        <p14:creationId xmlns:p14="http://schemas.microsoft.com/office/powerpoint/2010/main" val="1905478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943B-A45B-A435-5512-58103447C0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3C5365-4E6A-EC59-5D82-0C9ED28E55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1ADD9A-1BC9-F427-A750-2DC9F68568C9}"/>
              </a:ext>
            </a:extLst>
          </p:cNvPr>
          <p:cNvSpPr>
            <a:spLocks noGrp="1"/>
          </p:cNvSpPr>
          <p:nvPr>
            <p:ph type="dt" sz="half" idx="10"/>
          </p:nvPr>
        </p:nvSpPr>
        <p:spPr/>
        <p:txBody>
          <a:bodyPr/>
          <a:lstStyle/>
          <a:p>
            <a:fld id="{FC484B59-5041-4196-B988-329BE87EEAE0}" type="datetimeFigureOut">
              <a:rPr lang="en-US" smtClean="0"/>
              <a:t>10/9/23</a:t>
            </a:fld>
            <a:endParaRPr lang="en-US"/>
          </a:p>
        </p:txBody>
      </p:sp>
      <p:sp>
        <p:nvSpPr>
          <p:cNvPr id="5" name="Footer Placeholder 4">
            <a:extLst>
              <a:ext uri="{FF2B5EF4-FFF2-40B4-BE49-F238E27FC236}">
                <a16:creationId xmlns:a16="http://schemas.microsoft.com/office/drawing/2014/main" id="{D63C1663-7747-D464-9C55-5F90A7665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95F96-780A-09B0-41DB-828157A79CA5}"/>
              </a:ext>
            </a:extLst>
          </p:cNvPr>
          <p:cNvSpPr>
            <a:spLocks noGrp="1"/>
          </p:cNvSpPr>
          <p:nvPr>
            <p:ph type="sldNum" sz="quarter" idx="12"/>
          </p:nvPr>
        </p:nvSpPr>
        <p:spPr/>
        <p:txBody>
          <a:bodyPr/>
          <a:lstStyle/>
          <a:p>
            <a:fld id="{3063F7CD-E424-4AB5-A12B-DF2A5FB6F0A0}" type="slidenum">
              <a:rPr lang="en-US" smtClean="0"/>
              <a:t>‹#›</a:t>
            </a:fld>
            <a:endParaRPr lang="en-US"/>
          </a:p>
        </p:txBody>
      </p:sp>
    </p:spTree>
    <p:extLst>
      <p:ext uri="{BB962C8B-B14F-4D97-AF65-F5344CB8AC3E}">
        <p14:creationId xmlns:p14="http://schemas.microsoft.com/office/powerpoint/2010/main" val="293020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473A-541A-6D86-2B79-AFAE0550FE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07E5F-62F9-C422-FD37-9333746217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7DB78B-3C94-7E0F-AA20-9D2BAEEED2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17DF2D-3E6B-6E1D-68B9-C963C9C07F6C}"/>
              </a:ext>
            </a:extLst>
          </p:cNvPr>
          <p:cNvSpPr>
            <a:spLocks noGrp="1"/>
          </p:cNvSpPr>
          <p:nvPr>
            <p:ph type="dt" sz="half" idx="10"/>
          </p:nvPr>
        </p:nvSpPr>
        <p:spPr/>
        <p:txBody>
          <a:bodyPr/>
          <a:lstStyle/>
          <a:p>
            <a:fld id="{FC484B59-5041-4196-B988-329BE87EEAE0}" type="datetimeFigureOut">
              <a:rPr lang="en-US" smtClean="0"/>
              <a:t>10/9/23</a:t>
            </a:fld>
            <a:endParaRPr lang="en-US"/>
          </a:p>
        </p:txBody>
      </p:sp>
      <p:sp>
        <p:nvSpPr>
          <p:cNvPr id="6" name="Footer Placeholder 5">
            <a:extLst>
              <a:ext uri="{FF2B5EF4-FFF2-40B4-BE49-F238E27FC236}">
                <a16:creationId xmlns:a16="http://schemas.microsoft.com/office/drawing/2014/main" id="{93D792F8-51AA-D7CA-101B-8DCCA609F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4CA57D-2186-BB58-5AD6-878F5AB0CB7D}"/>
              </a:ext>
            </a:extLst>
          </p:cNvPr>
          <p:cNvSpPr>
            <a:spLocks noGrp="1"/>
          </p:cNvSpPr>
          <p:nvPr>
            <p:ph type="sldNum" sz="quarter" idx="12"/>
          </p:nvPr>
        </p:nvSpPr>
        <p:spPr/>
        <p:txBody>
          <a:bodyPr/>
          <a:lstStyle/>
          <a:p>
            <a:fld id="{3063F7CD-E424-4AB5-A12B-DF2A5FB6F0A0}" type="slidenum">
              <a:rPr lang="en-US" smtClean="0"/>
              <a:t>‹#›</a:t>
            </a:fld>
            <a:endParaRPr lang="en-US"/>
          </a:p>
        </p:txBody>
      </p:sp>
    </p:spTree>
    <p:extLst>
      <p:ext uri="{BB962C8B-B14F-4D97-AF65-F5344CB8AC3E}">
        <p14:creationId xmlns:p14="http://schemas.microsoft.com/office/powerpoint/2010/main" val="133866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6715-3068-AD43-4F7A-A211C3FF1E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25A5F7-C928-123E-0EFF-A5E80EA71F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2996A1-73D7-6848-DCC0-36A214B65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7A5341-1D62-6DA0-3000-F10420575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D2FA9A-4820-6BB5-E584-3D91008AED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7D7037-0498-FD2E-565C-444A5A9CF06A}"/>
              </a:ext>
            </a:extLst>
          </p:cNvPr>
          <p:cNvSpPr>
            <a:spLocks noGrp="1"/>
          </p:cNvSpPr>
          <p:nvPr>
            <p:ph type="dt" sz="half" idx="10"/>
          </p:nvPr>
        </p:nvSpPr>
        <p:spPr/>
        <p:txBody>
          <a:bodyPr/>
          <a:lstStyle/>
          <a:p>
            <a:fld id="{FC484B59-5041-4196-B988-329BE87EEAE0}" type="datetimeFigureOut">
              <a:rPr lang="en-US" smtClean="0"/>
              <a:t>10/9/23</a:t>
            </a:fld>
            <a:endParaRPr lang="en-US"/>
          </a:p>
        </p:txBody>
      </p:sp>
      <p:sp>
        <p:nvSpPr>
          <p:cNvPr id="8" name="Footer Placeholder 7">
            <a:extLst>
              <a:ext uri="{FF2B5EF4-FFF2-40B4-BE49-F238E27FC236}">
                <a16:creationId xmlns:a16="http://schemas.microsoft.com/office/drawing/2014/main" id="{E5D2C186-99F9-A7C0-2901-992555A7D2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FCDC60-EB34-DE42-B286-9B66A846308F}"/>
              </a:ext>
            </a:extLst>
          </p:cNvPr>
          <p:cNvSpPr>
            <a:spLocks noGrp="1"/>
          </p:cNvSpPr>
          <p:nvPr>
            <p:ph type="sldNum" sz="quarter" idx="12"/>
          </p:nvPr>
        </p:nvSpPr>
        <p:spPr/>
        <p:txBody>
          <a:bodyPr/>
          <a:lstStyle/>
          <a:p>
            <a:fld id="{3063F7CD-E424-4AB5-A12B-DF2A5FB6F0A0}" type="slidenum">
              <a:rPr lang="en-US" smtClean="0"/>
              <a:t>‹#›</a:t>
            </a:fld>
            <a:endParaRPr lang="en-US"/>
          </a:p>
        </p:txBody>
      </p:sp>
    </p:spTree>
    <p:extLst>
      <p:ext uri="{BB962C8B-B14F-4D97-AF65-F5344CB8AC3E}">
        <p14:creationId xmlns:p14="http://schemas.microsoft.com/office/powerpoint/2010/main" val="3433824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2375-4125-2FC9-707D-A9CE7ED6EF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8291A8-AA6D-B184-03B6-175D363D0AB8}"/>
              </a:ext>
            </a:extLst>
          </p:cNvPr>
          <p:cNvSpPr>
            <a:spLocks noGrp="1"/>
          </p:cNvSpPr>
          <p:nvPr>
            <p:ph type="dt" sz="half" idx="10"/>
          </p:nvPr>
        </p:nvSpPr>
        <p:spPr/>
        <p:txBody>
          <a:bodyPr/>
          <a:lstStyle/>
          <a:p>
            <a:fld id="{FC484B59-5041-4196-B988-329BE87EEAE0}" type="datetimeFigureOut">
              <a:rPr lang="en-US" smtClean="0"/>
              <a:t>10/9/23</a:t>
            </a:fld>
            <a:endParaRPr lang="en-US"/>
          </a:p>
        </p:txBody>
      </p:sp>
      <p:sp>
        <p:nvSpPr>
          <p:cNvPr id="4" name="Footer Placeholder 3">
            <a:extLst>
              <a:ext uri="{FF2B5EF4-FFF2-40B4-BE49-F238E27FC236}">
                <a16:creationId xmlns:a16="http://schemas.microsoft.com/office/drawing/2014/main" id="{FCAD300E-71BA-C9B5-9419-B8FCCB7C42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450F38-5B80-CB57-8051-83A63A0AD3BC}"/>
              </a:ext>
            </a:extLst>
          </p:cNvPr>
          <p:cNvSpPr>
            <a:spLocks noGrp="1"/>
          </p:cNvSpPr>
          <p:nvPr>
            <p:ph type="sldNum" sz="quarter" idx="12"/>
          </p:nvPr>
        </p:nvSpPr>
        <p:spPr/>
        <p:txBody>
          <a:bodyPr/>
          <a:lstStyle/>
          <a:p>
            <a:fld id="{3063F7CD-E424-4AB5-A12B-DF2A5FB6F0A0}" type="slidenum">
              <a:rPr lang="en-US" smtClean="0"/>
              <a:t>‹#›</a:t>
            </a:fld>
            <a:endParaRPr lang="en-US"/>
          </a:p>
        </p:txBody>
      </p:sp>
    </p:spTree>
    <p:extLst>
      <p:ext uri="{BB962C8B-B14F-4D97-AF65-F5344CB8AC3E}">
        <p14:creationId xmlns:p14="http://schemas.microsoft.com/office/powerpoint/2010/main" val="3897495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C8755-274F-AE70-C728-E00B2732485E}"/>
              </a:ext>
            </a:extLst>
          </p:cNvPr>
          <p:cNvSpPr>
            <a:spLocks noGrp="1"/>
          </p:cNvSpPr>
          <p:nvPr>
            <p:ph type="dt" sz="half" idx="10"/>
          </p:nvPr>
        </p:nvSpPr>
        <p:spPr/>
        <p:txBody>
          <a:bodyPr/>
          <a:lstStyle/>
          <a:p>
            <a:fld id="{FC484B59-5041-4196-B988-329BE87EEAE0}" type="datetimeFigureOut">
              <a:rPr lang="en-US" smtClean="0"/>
              <a:t>10/9/23</a:t>
            </a:fld>
            <a:endParaRPr lang="en-US"/>
          </a:p>
        </p:txBody>
      </p:sp>
      <p:sp>
        <p:nvSpPr>
          <p:cNvPr id="3" name="Footer Placeholder 2">
            <a:extLst>
              <a:ext uri="{FF2B5EF4-FFF2-40B4-BE49-F238E27FC236}">
                <a16:creationId xmlns:a16="http://schemas.microsoft.com/office/drawing/2014/main" id="{57A0D655-B4C5-B73D-0849-DB00643B80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756E0E-FCDD-73D7-41AC-0447E82F4510}"/>
              </a:ext>
            </a:extLst>
          </p:cNvPr>
          <p:cNvSpPr>
            <a:spLocks noGrp="1"/>
          </p:cNvSpPr>
          <p:nvPr>
            <p:ph type="sldNum" sz="quarter" idx="12"/>
          </p:nvPr>
        </p:nvSpPr>
        <p:spPr/>
        <p:txBody>
          <a:bodyPr/>
          <a:lstStyle/>
          <a:p>
            <a:fld id="{3063F7CD-E424-4AB5-A12B-DF2A5FB6F0A0}" type="slidenum">
              <a:rPr lang="en-US" smtClean="0"/>
              <a:t>‹#›</a:t>
            </a:fld>
            <a:endParaRPr lang="en-US"/>
          </a:p>
        </p:txBody>
      </p:sp>
    </p:spTree>
    <p:extLst>
      <p:ext uri="{BB962C8B-B14F-4D97-AF65-F5344CB8AC3E}">
        <p14:creationId xmlns:p14="http://schemas.microsoft.com/office/powerpoint/2010/main" val="355248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26A4-C826-4F63-1AEF-90790CE76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AFC835-43DA-E193-A349-588106E97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B2DBCA-D9C8-CCDB-D27C-997098BB7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D86D5C-92F0-0BB2-A3DC-EE25F2F1B476}"/>
              </a:ext>
            </a:extLst>
          </p:cNvPr>
          <p:cNvSpPr>
            <a:spLocks noGrp="1"/>
          </p:cNvSpPr>
          <p:nvPr>
            <p:ph type="dt" sz="half" idx="10"/>
          </p:nvPr>
        </p:nvSpPr>
        <p:spPr/>
        <p:txBody>
          <a:bodyPr/>
          <a:lstStyle/>
          <a:p>
            <a:fld id="{FC484B59-5041-4196-B988-329BE87EEAE0}" type="datetimeFigureOut">
              <a:rPr lang="en-US" smtClean="0"/>
              <a:t>10/9/23</a:t>
            </a:fld>
            <a:endParaRPr lang="en-US"/>
          </a:p>
        </p:txBody>
      </p:sp>
      <p:sp>
        <p:nvSpPr>
          <p:cNvPr id="6" name="Footer Placeholder 5">
            <a:extLst>
              <a:ext uri="{FF2B5EF4-FFF2-40B4-BE49-F238E27FC236}">
                <a16:creationId xmlns:a16="http://schemas.microsoft.com/office/drawing/2014/main" id="{CB4431A1-34D7-41A1-E3E8-C405F324D5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EC1BB3-F892-981C-73F3-3C4236EB4AC3}"/>
              </a:ext>
            </a:extLst>
          </p:cNvPr>
          <p:cNvSpPr>
            <a:spLocks noGrp="1"/>
          </p:cNvSpPr>
          <p:nvPr>
            <p:ph type="sldNum" sz="quarter" idx="12"/>
          </p:nvPr>
        </p:nvSpPr>
        <p:spPr/>
        <p:txBody>
          <a:bodyPr/>
          <a:lstStyle/>
          <a:p>
            <a:fld id="{3063F7CD-E424-4AB5-A12B-DF2A5FB6F0A0}" type="slidenum">
              <a:rPr lang="en-US" smtClean="0"/>
              <a:t>‹#›</a:t>
            </a:fld>
            <a:endParaRPr lang="en-US"/>
          </a:p>
        </p:txBody>
      </p:sp>
    </p:spTree>
    <p:extLst>
      <p:ext uri="{BB962C8B-B14F-4D97-AF65-F5344CB8AC3E}">
        <p14:creationId xmlns:p14="http://schemas.microsoft.com/office/powerpoint/2010/main" val="137243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1FD6-D578-37A7-9FC0-C7689A2E2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613B4F-B7E5-8388-031C-80CCD0B51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C4BE9-B228-5788-C544-53AE032082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5A6D5-7BC7-A5D3-E1D2-F2B98D41F1C5}"/>
              </a:ext>
            </a:extLst>
          </p:cNvPr>
          <p:cNvSpPr>
            <a:spLocks noGrp="1"/>
          </p:cNvSpPr>
          <p:nvPr>
            <p:ph type="dt" sz="half" idx="10"/>
          </p:nvPr>
        </p:nvSpPr>
        <p:spPr/>
        <p:txBody>
          <a:bodyPr/>
          <a:lstStyle/>
          <a:p>
            <a:fld id="{FC484B59-5041-4196-B988-329BE87EEAE0}" type="datetimeFigureOut">
              <a:rPr lang="en-US" smtClean="0"/>
              <a:t>10/9/23</a:t>
            </a:fld>
            <a:endParaRPr lang="en-US"/>
          </a:p>
        </p:txBody>
      </p:sp>
      <p:sp>
        <p:nvSpPr>
          <p:cNvPr id="6" name="Footer Placeholder 5">
            <a:extLst>
              <a:ext uri="{FF2B5EF4-FFF2-40B4-BE49-F238E27FC236}">
                <a16:creationId xmlns:a16="http://schemas.microsoft.com/office/drawing/2014/main" id="{635AC2C9-5331-474A-CDC0-BE94531F6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56908-8F94-809F-F9A0-04A34097255E}"/>
              </a:ext>
            </a:extLst>
          </p:cNvPr>
          <p:cNvSpPr>
            <a:spLocks noGrp="1"/>
          </p:cNvSpPr>
          <p:nvPr>
            <p:ph type="sldNum" sz="quarter" idx="12"/>
          </p:nvPr>
        </p:nvSpPr>
        <p:spPr/>
        <p:txBody>
          <a:bodyPr/>
          <a:lstStyle/>
          <a:p>
            <a:fld id="{3063F7CD-E424-4AB5-A12B-DF2A5FB6F0A0}" type="slidenum">
              <a:rPr lang="en-US" smtClean="0"/>
              <a:t>‹#›</a:t>
            </a:fld>
            <a:endParaRPr lang="en-US"/>
          </a:p>
        </p:txBody>
      </p:sp>
    </p:spTree>
    <p:extLst>
      <p:ext uri="{BB962C8B-B14F-4D97-AF65-F5344CB8AC3E}">
        <p14:creationId xmlns:p14="http://schemas.microsoft.com/office/powerpoint/2010/main" val="295301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004CB-417C-5219-23CC-41402CFA9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3A726A-CFD7-C319-14EC-73933FA4AB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E8DD2-0663-A5C9-20D0-13827C6378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484B59-5041-4196-B988-329BE87EEAE0}" type="datetimeFigureOut">
              <a:rPr lang="en-US" smtClean="0"/>
              <a:t>10/9/23</a:t>
            </a:fld>
            <a:endParaRPr lang="en-US"/>
          </a:p>
        </p:txBody>
      </p:sp>
      <p:sp>
        <p:nvSpPr>
          <p:cNvPr id="5" name="Footer Placeholder 4">
            <a:extLst>
              <a:ext uri="{FF2B5EF4-FFF2-40B4-BE49-F238E27FC236}">
                <a16:creationId xmlns:a16="http://schemas.microsoft.com/office/drawing/2014/main" id="{691FAE24-BD0F-B756-607F-86E28D0E0A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658EEC-AFEB-7BDA-08CA-4B8EE65CD4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3F7CD-E424-4AB5-A12B-DF2A5FB6F0A0}" type="slidenum">
              <a:rPr lang="en-US" smtClean="0"/>
              <a:t>‹#›</a:t>
            </a:fld>
            <a:endParaRPr lang="en-US"/>
          </a:p>
        </p:txBody>
      </p:sp>
    </p:spTree>
    <p:extLst>
      <p:ext uri="{BB962C8B-B14F-4D97-AF65-F5344CB8AC3E}">
        <p14:creationId xmlns:p14="http://schemas.microsoft.com/office/powerpoint/2010/main" val="1557114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73.jp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hyperlink" Target="mailto:rbarone@acvauctions.com"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cxnSp>
        <p:nvCxnSpPr>
          <p:cNvPr id="64" name="Google Shape;64;p12"/>
          <p:cNvCxnSpPr>
            <a:cxnSpLocks/>
          </p:cNvCxnSpPr>
          <p:nvPr/>
        </p:nvCxnSpPr>
        <p:spPr>
          <a:xfrm>
            <a:off x="1583484" y="3614917"/>
            <a:ext cx="7025944" cy="0"/>
          </a:xfrm>
          <a:prstGeom prst="straightConnector1">
            <a:avLst/>
          </a:prstGeom>
          <a:noFill/>
          <a:ln w="38100" cap="flat" cmpd="sng">
            <a:solidFill>
              <a:schemeClr val="accent1"/>
            </a:solidFill>
            <a:prstDash val="solid"/>
            <a:round/>
            <a:headEnd type="none" w="med" len="med"/>
            <a:tailEnd type="none" w="med" len="med"/>
          </a:ln>
        </p:spPr>
      </p:cxnSp>
      <p:sp>
        <p:nvSpPr>
          <p:cNvPr id="65" name="Google Shape;65;p12"/>
          <p:cNvSpPr txBox="1"/>
          <p:nvPr/>
        </p:nvSpPr>
        <p:spPr>
          <a:xfrm>
            <a:off x="1526519" y="1625595"/>
            <a:ext cx="7975600" cy="1793376"/>
          </a:xfrm>
          <a:prstGeom prst="rect">
            <a:avLst/>
          </a:prstGeom>
          <a:noFill/>
          <a:ln>
            <a:noFill/>
          </a:ln>
        </p:spPr>
        <p:txBody>
          <a:bodyPr spcFirstLastPara="1" wrap="square" lIns="0" tIns="0" rIns="0" bIns="0" anchor="t" anchorCtr="0">
            <a:spAutoFit/>
          </a:bodyPr>
          <a:lstStyle/>
          <a:p>
            <a:pPr>
              <a:lnSpc>
                <a:spcPct val="95000"/>
              </a:lnSpc>
            </a:pPr>
            <a:r>
              <a:rPr lang="en" sz="6400" dirty="0">
                <a:solidFill>
                  <a:schemeClr val="lt1"/>
                </a:solidFill>
                <a:latin typeface="Montserrat Black"/>
                <a:ea typeface="Montserrat Black"/>
                <a:cs typeface="Montserrat Black"/>
                <a:sym typeface="Montserrat Black"/>
              </a:rPr>
              <a:t>The Art &amp; Science </a:t>
            </a:r>
            <a:endParaRPr sz="6400" dirty="0">
              <a:solidFill>
                <a:schemeClr val="lt1"/>
              </a:solidFill>
              <a:latin typeface="Montserrat Black"/>
              <a:ea typeface="Montserrat Black"/>
              <a:cs typeface="Montserrat Black"/>
              <a:sym typeface="Montserrat Black"/>
            </a:endParaRPr>
          </a:p>
          <a:p>
            <a:pPr>
              <a:lnSpc>
                <a:spcPct val="95000"/>
              </a:lnSpc>
            </a:pPr>
            <a:r>
              <a:rPr lang="en-US" sz="5867" b="1" dirty="0">
                <a:solidFill>
                  <a:schemeClr val="accent1"/>
                </a:solidFill>
                <a:latin typeface="Montserrat Medium"/>
                <a:ea typeface="Montserrat"/>
                <a:cs typeface="Montserrat"/>
                <a:sym typeface="Montserrat Medium"/>
              </a:rPr>
              <a:t>o</a:t>
            </a:r>
            <a:r>
              <a:rPr lang="en" sz="5867" b="1" dirty="0">
                <a:solidFill>
                  <a:schemeClr val="accent1"/>
                </a:solidFill>
                <a:latin typeface="Montserrat Medium"/>
                <a:ea typeface="Montserrat"/>
                <a:cs typeface="Montserrat"/>
                <a:sym typeface="Montserrat Medium"/>
              </a:rPr>
              <a:t>f the APPRAISAL</a:t>
            </a:r>
            <a:endParaRPr sz="5867" b="1" dirty="0">
              <a:solidFill>
                <a:schemeClr val="accent1"/>
              </a:solidFill>
              <a:latin typeface="Montserrat"/>
              <a:ea typeface="Montserrat"/>
              <a:cs typeface="Montserrat"/>
              <a:sym typeface="Montserrat"/>
            </a:endParaRPr>
          </a:p>
        </p:txBody>
      </p:sp>
      <p:sp>
        <p:nvSpPr>
          <p:cNvPr id="67" name="Google Shape;67;p12"/>
          <p:cNvSpPr txBox="1"/>
          <p:nvPr/>
        </p:nvSpPr>
        <p:spPr>
          <a:xfrm>
            <a:off x="1526519" y="4131928"/>
            <a:ext cx="5150000" cy="613373"/>
          </a:xfrm>
          <a:prstGeom prst="rect">
            <a:avLst/>
          </a:prstGeom>
          <a:noFill/>
          <a:ln>
            <a:noFill/>
          </a:ln>
        </p:spPr>
        <p:txBody>
          <a:bodyPr spcFirstLastPara="1" wrap="square" lIns="0" tIns="0" rIns="0" bIns="0" anchor="t" anchorCtr="0">
            <a:spAutoFit/>
          </a:bodyPr>
          <a:lstStyle/>
          <a:p>
            <a:pPr>
              <a:lnSpc>
                <a:spcPct val="115000"/>
              </a:lnSpc>
            </a:pPr>
            <a:r>
              <a:rPr lang="en" sz="1733" b="1" dirty="0">
                <a:solidFill>
                  <a:srgbClr val="FFFFFF"/>
                </a:solidFill>
                <a:latin typeface="Montserrat"/>
                <a:ea typeface="Montserrat"/>
                <a:cs typeface="Montserrat"/>
                <a:sym typeface="Montserrat"/>
              </a:rPr>
              <a:t>RANDY BARONE </a:t>
            </a:r>
          </a:p>
          <a:p>
            <a:pPr>
              <a:lnSpc>
                <a:spcPct val="115000"/>
              </a:lnSpc>
            </a:pPr>
            <a:endParaRPr lang="en" sz="1733" b="1" dirty="0">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7DC5-7A69-CCEC-7B61-E482752BE34E}"/>
              </a:ext>
            </a:extLst>
          </p:cNvPr>
          <p:cNvSpPr>
            <a:spLocks noGrp="1"/>
          </p:cNvSpPr>
          <p:nvPr>
            <p:ph type="title"/>
          </p:nvPr>
        </p:nvSpPr>
        <p:spPr/>
        <p:txBody>
          <a:bodyPr/>
          <a:lstStyle/>
          <a:p>
            <a:r>
              <a:rPr lang="en-US" dirty="0"/>
              <a:t>Appraisals</a:t>
            </a:r>
          </a:p>
        </p:txBody>
      </p:sp>
      <p:sp>
        <p:nvSpPr>
          <p:cNvPr id="3" name="Content Placeholder 2">
            <a:extLst>
              <a:ext uri="{FF2B5EF4-FFF2-40B4-BE49-F238E27FC236}">
                <a16:creationId xmlns:a16="http://schemas.microsoft.com/office/drawing/2014/main" id="{82528DF3-1E5F-DC33-58AC-3029E5ED9629}"/>
              </a:ext>
            </a:extLst>
          </p:cNvPr>
          <p:cNvSpPr>
            <a:spLocks noGrp="1"/>
          </p:cNvSpPr>
          <p:nvPr>
            <p:ph idx="1"/>
          </p:nvPr>
        </p:nvSpPr>
        <p:spPr/>
        <p:txBody>
          <a:bodyPr/>
          <a:lstStyle/>
          <a:p>
            <a:pPr marL="0" indent="0">
              <a:buNone/>
            </a:pPr>
            <a:r>
              <a:rPr lang="en-US" dirty="0"/>
              <a:t>What does it cost to fix this?</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0ED0F543-FBEE-076C-D496-EF1B1E3EBA52}"/>
              </a:ext>
            </a:extLst>
          </p:cNvPr>
          <p:cNvPicPr>
            <a:picLocks noChangeAspect="1"/>
          </p:cNvPicPr>
          <p:nvPr/>
        </p:nvPicPr>
        <p:blipFill>
          <a:blip r:embed="rId2"/>
          <a:stretch>
            <a:fillRect/>
          </a:stretch>
        </p:blipFill>
        <p:spPr>
          <a:xfrm>
            <a:off x="677570" y="2703851"/>
            <a:ext cx="7378618" cy="2604996"/>
          </a:xfrm>
          <a:prstGeom prst="rect">
            <a:avLst/>
          </a:prstGeom>
        </p:spPr>
      </p:pic>
      <p:sp>
        <p:nvSpPr>
          <p:cNvPr id="4" name="TextBox 3">
            <a:extLst>
              <a:ext uri="{FF2B5EF4-FFF2-40B4-BE49-F238E27FC236}">
                <a16:creationId xmlns:a16="http://schemas.microsoft.com/office/drawing/2014/main" id="{636CD87D-E95E-FC4B-8794-CC39C6489068}"/>
              </a:ext>
            </a:extLst>
          </p:cNvPr>
          <p:cNvSpPr txBox="1"/>
          <p:nvPr/>
        </p:nvSpPr>
        <p:spPr>
          <a:xfrm>
            <a:off x="6586537" y="1143000"/>
            <a:ext cx="5457825" cy="1015663"/>
          </a:xfrm>
          <a:prstGeom prst="rect">
            <a:avLst/>
          </a:prstGeom>
          <a:noFill/>
        </p:spPr>
        <p:txBody>
          <a:bodyPr wrap="square" rtlCol="0">
            <a:spAutoFit/>
          </a:bodyPr>
          <a:lstStyle/>
          <a:p>
            <a:r>
              <a:rPr lang="en-US" sz="6000" dirty="0"/>
              <a:t>$100 PDR repair</a:t>
            </a:r>
          </a:p>
        </p:txBody>
      </p:sp>
    </p:spTree>
    <p:extLst>
      <p:ext uri="{BB962C8B-B14F-4D97-AF65-F5344CB8AC3E}">
        <p14:creationId xmlns:p14="http://schemas.microsoft.com/office/powerpoint/2010/main" val="7662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7DC5-7A69-CCEC-7B61-E482752BE34E}"/>
              </a:ext>
            </a:extLst>
          </p:cNvPr>
          <p:cNvSpPr>
            <a:spLocks noGrp="1"/>
          </p:cNvSpPr>
          <p:nvPr>
            <p:ph type="title"/>
          </p:nvPr>
        </p:nvSpPr>
        <p:spPr/>
        <p:txBody>
          <a:bodyPr/>
          <a:lstStyle/>
          <a:p>
            <a:r>
              <a:rPr lang="en-US" dirty="0"/>
              <a:t>Appraisals</a:t>
            </a:r>
          </a:p>
        </p:txBody>
      </p:sp>
      <p:sp>
        <p:nvSpPr>
          <p:cNvPr id="3" name="Content Placeholder 2">
            <a:extLst>
              <a:ext uri="{FF2B5EF4-FFF2-40B4-BE49-F238E27FC236}">
                <a16:creationId xmlns:a16="http://schemas.microsoft.com/office/drawing/2014/main" id="{82528DF3-1E5F-DC33-58AC-3029E5ED9629}"/>
              </a:ext>
            </a:extLst>
          </p:cNvPr>
          <p:cNvSpPr>
            <a:spLocks noGrp="1"/>
          </p:cNvSpPr>
          <p:nvPr>
            <p:ph idx="1"/>
          </p:nvPr>
        </p:nvSpPr>
        <p:spPr/>
        <p:txBody>
          <a:bodyPr/>
          <a:lstStyle/>
          <a:p>
            <a:pPr marL="0" indent="0">
              <a:buNone/>
            </a:pPr>
            <a:r>
              <a:rPr lang="en-US" dirty="0"/>
              <a:t>What does it cost to fix this?</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03E45038-C85C-4418-9A60-4111538ABC09}"/>
              </a:ext>
            </a:extLst>
          </p:cNvPr>
          <p:cNvPicPr>
            <a:picLocks noChangeAspect="1"/>
          </p:cNvPicPr>
          <p:nvPr/>
        </p:nvPicPr>
        <p:blipFill>
          <a:blip r:embed="rId2"/>
          <a:stretch>
            <a:fillRect/>
          </a:stretch>
        </p:blipFill>
        <p:spPr>
          <a:xfrm>
            <a:off x="2803021" y="2266950"/>
            <a:ext cx="6123388" cy="4591050"/>
          </a:xfrm>
          <a:prstGeom prst="rect">
            <a:avLst/>
          </a:prstGeom>
        </p:spPr>
      </p:pic>
      <p:sp>
        <p:nvSpPr>
          <p:cNvPr id="4" name="TextBox 3">
            <a:extLst>
              <a:ext uri="{FF2B5EF4-FFF2-40B4-BE49-F238E27FC236}">
                <a16:creationId xmlns:a16="http://schemas.microsoft.com/office/drawing/2014/main" id="{7AAC56DA-A116-CF49-90FD-0D6CAE6AE5E1}"/>
              </a:ext>
            </a:extLst>
          </p:cNvPr>
          <p:cNvSpPr txBox="1"/>
          <p:nvPr/>
        </p:nvSpPr>
        <p:spPr>
          <a:xfrm>
            <a:off x="5500687" y="175092"/>
            <a:ext cx="6557963" cy="1938992"/>
          </a:xfrm>
          <a:prstGeom prst="rect">
            <a:avLst/>
          </a:prstGeom>
          <a:noFill/>
        </p:spPr>
        <p:txBody>
          <a:bodyPr wrap="square" rtlCol="0">
            <a:spAutoFit/>
          </a:bodyPr>
          <a:lstStyle/>
          <a:p>
            <a:pPr algn="ctr"/>
            <a:r>
              <a:rPr lang="en-US" sz="6000" dirty="0"/>
              <a:t>$4350 Dealership Bodyshop</a:t>
            </a:r>
          </a:p>
        </p:txBody>
      </p:sp>
    </p:spTree>
    <p:extLst>
      <p:ext uri="{BB962C8B-B14F-4D97-AF65-F5344CB8AC3E}">
        <p14:creationId xmlns:p14="http://schemas.microsoft.com/office/powerpoint/2010/main" val="233816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7DC5-7A69-CCEC-7B61-E482752BE34E}"/>
              </a:ext>
            </a:extLst>
          </p:cNvPr>
          <p:cNvSpPr>
            <a:spLocks noGrp="1"/>
          </p:cNvSpPr>
          <p:nvPr>
            <p:ph type="title"/>
          </p:nvPr>
        </p:nvSpPr>
        <p:spPr/>
        <p:txBody>
          <a:bodyPr/>
          <a:lstStyle/>
          <a:p>
            <a:r>
              <a:rPr lang="en-US" dirty="0"/>
              <a:t>Appraisals</a:t>
            </a:r>
          </a:p>
        </p:txBody>
      </p:sp>
      <p:sp>
        <p:nvSpPr>
          <p:cNvPr id="3" name="Content Placeholder 2">
            <a:extLst>
              <a:ext uri="{FF2B5EF4-FFF2-40B4-BE49-F238E27FC236}">
                <a16:creationId xmlns:a16="http://schemas.microsoft.com/office/drawing/2014/main" id="{82528DF3-1E5F-DC33-58AC-3029E5ED9629}"/>
              </a:ext>
            </a:extLst>
          </p:cNvPr>
          <p:cNvSpPr>
            <a:spLocks noGrp="1"/>
          </p:cNvSpPr>
          <p:nvPr>
            <p:ph idx="1"/>
          </p:nvPr>
        </p:nvSpPr>
        <p:spPr/>
        <p:txBody>
          <a:bodyPr/>
          <a:lstStyle/>
          <a:p>
            <a:pPr marL="0" indent="0">
              <a:buNone/>
            </a:pPr>
            <a:r>
              <a:rPr lang="en-US" dirty="0"/>
              <a:t>What does it cost to fix this?</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45440218-DF39-6DB0-6F85-AA0226BA12E0}"/>
              </a:ext>
            </a:extLst>
          </p:cNvPr>
          <p:cNvPicPr>
            <a:picLocks noChangeAspect="1"/>
          </p:cNvPicPr>
          <p:nvPr/>
        </p:nvPicPr>
        <p:blipFill>
          <a:blip r:embed="rId2"/>
          <a:stretch>
            <a:fillRect/>
          </a:stretch>
        </p:blipFill>
        <p:spPr>
          <a:xfrm>
            <a:off x="140970" y="2988186"/>
            <a:ext cx="2783205" cy="2414004"/>
          </a:xfrm>
          <a:prstGeom prst="rect">
            <a:avLst/>
          </a:prstGeom>
        </p:spPr>
      </p:pic>
      <p:pic>
        <p:nvPicPr>
          <p:cNvPr id="8" name="Picture 7">
            <a:extLst>
              <a:ext uri="{FF2B5EF4-FFF2-40B4-BE49-F238E27FC236}">
                <a16:creationId xmlns:a16="http://schemas.microsoft.com/office/drawing/2014/main" id="{11DE1ACF-F741-327C-ED4F-ED38CFA0434D}"/>
              </a:ext>
            </a:extLst>
          </p:cNvPr>
          <p:cNvPicPr>
            <a:picLocks noChangeAspect="1"/>
          </p:cNvPicPr>
          <p:nvPr/>
        </p:nvPicPr>
        <p:blipFill>
          <a:blip r:embed="rId3"/>
          <a:stretch>
            <a:fillRect/>
          </a:stretch>
        </p:blipFill>
        <p:spPr>
          <a:xfrm>
            <a:off x="2964180" y="3017678"/>
            <a:ext cx="2783205" cy="2355020"/>
          </a:xfrm>
          <a:prstGeom prst="rect">
            <a:avLst/>
          </a:prstGeom>
        </p:spPr>
      </p:pic>
      <p:pic>
        <p:nvPicPr>
          <p:cNvPr id="10" name="Picture 9">
            <a:extLst>
              <a:ext uri="{FF2B5EF4-FFF2-40B4-BE49-F238E27FC236}">
                <a16:creationId xmlns:a16="http://schemas.microsoft.com/office/drawing/2014/main" id="{3F0BD8BF-0165-3F14-A554-CE69F0A4293C}"/>
              </a:ext>
            </a:extLst>
          </p:cNvPr>
          <p:cNvPicPr>
            <a:picLocks noChangeAspect="1"/>
          </p:cNvPicPr>
          <p:nvPr/>
        </p:nvPicPr>
        <p:blipFill>
          <a:blip r:embed="rId4"/>
          <a:stretch>
            <a:fillRect/>
          </a:stretch>
        </p:blipFill>
        <p:spPr>
          <a:xfrm>
            <a:off x="5787390" y="3017678"/>
            <a:ext cx="2695576" cy="2349988"/>
          </a:xfrm>
          <a:prstGeom prst="rect">
            <a:avLst/>
          </a:prstGeom>
        </p:spPr>
      </p:pic>
      <p:pic>
        <p:nvPicPr>
          <p:cNvPr id="12" name="Picture 11">
            <a:extLst>
              <a:ext uri="{FF2B5EF4-FFF2-40B4-BE49-F238E27FC236}">
                <a16:creationId xmlns:a16="http://schemas.microsoft.com/office/drawing/2014/main" id="{0653651B-B444-D3A1-13D4-0B3CFA26F608}"/>
              </a:ext>
            </a:extLst>
          </p:cNvPr>
          <p:cNvPicPr>
            <a:picLocks noChangeAspect="1"/>
          </p:cNvPicPr>
          <p:nvPr/>
        </p:nvPicPr>
        <p:blipFill>
          <a:blip r:embed="rId5"/>
          <a:stretch>
            <a:fillRect/>
          </a:stretch>
        </p:blipFill>
        <p:spPr>
          <a:xfrm>
            <a:off x="8522971" y="3017678"/>
            <a:ext cx="3058492" cy="2349988"/>
          </a:xfrm>
          <a:prstGeom prst="rect">
            <a:avLst/>
          </a:prstGeom>
        </p:spPr>
      </p:pic>
      <p:sp>
        <p:nvSpPr>
          <p:cNvPr id="4" name="TextBox 3">
            <a:extLst>
              <a:ext uri="{FF2B5EF4-FFF2-40B4-BE49-F238E27FC236}">
                <a16:creationId xmlns:a16="http://schemas.microsoft.com/office/drawing/2014/main" id="{7A62551E-2FEF-7F4D-B05A-4E852E41AC87}"/>
              </a:ext>
            </a:extLst>
          </p:cNvPr>
          <p:cNvSpPr txBox="1"/>
          <p:nvPr/>
        </p:nvSpPr>
        <p:spPr>
          <a:xfrm>
            <a:off x="984738" y="2377439"/>
            <a:ext cx="4023360" cy="369332"/>
          </a:xfrm>
          <a:prstGeom prst="rect">
            <a:avLst/>
          </a:prstGeom>
          <a:noFill/>
        </p:spPr>
        <p:txBody>
          <a:bodyPr wrap="square" rtlCol="0">
            <a:spAutoFit/>
          </a:bodyPr>
          <a:lstStyle/>
          <a:p>
            <a:r>
              <a:rPr lang="en-US" dirty="0"/>
              <a:t>A mismatched tire?</a:t>
            </a:r>
          </a:p>
        </p:txBody>
      </p:sp>
      <p:sp>
        <p:nvSpPr>
          <p:cNvPr id="9" name="TextBox 8">
            <a:extLst>
              <a:ext uri="{FF2B5EF4-FFF2-40B4-BE49-F238E27FC236}">
                <a16:creationId xmlns:a16="http://schemas.microsoft.com/office/drawing/2014/main" id="{80918FE0-F5F2-9C41-AAB5-C8AA4CF96DB9}"/>
              </a:ext>
            </a:extLst>
          </p:cNvPr>
          <p:cNvSpPr txBox="1"/>
          <p:nvPr/>
        </p:nvSpPr>
        <p:spPr>
          <a:xfrm>
            <a:off x="4499611" y="2352875"/>
            <a:ext cx="5404044" cy="369332"/>
          </a:xfrm>
          <a:prstGeom prst="rect">
            <a:avLst/>
          </a:prstGeom>
          <a:noFill/>
        </p:spPr>
        <p:txBody>
          <a:bodyPr wrap="square" rtlCol="0">
            <a:spAutoFit/>
          </a:bodyPr>
          <a:lstStyle/>
          <a:p>
            <a:r>
              <a:rPr lang="en-US" dirty="0"/>
              <a:t>Certified vehicle with wrong tire size or speed rating?</a:t>
            </a:r>
          </a:p>
        </p:txBody>
      </p:sp>
    </p:spTree>
    <p:extLst>
      <p:ext uri="{BB962C8B-B14F-4D97-AF65-F5344CB8AC3E}">
        <p14:creationId xmlns:p14="http://schemas.microsoft.com/office/powerpoint/2010/main" val="174686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7DC5-7A69-CCEC-7B61-E482752BE34E}"/>
              </a:ext>
            </a:extLst>
          </p:cNvPr>
          <p:cNvSpPr>
            <a:spLocks noGrp="1"/>
          </p:cNvSpPr>
          <p:nvPr>
            <p:ph type="title"/>
          </p:nvPr>
        </p:nvSpPr>
        <p:spPr/>
        <p:txBody>
          <a:bodyPr/>
          <a:lstStyle/>
          <a:p>
            <a:r>
              <a:rPr lang="en-US" dirty="0"/>
              <a:t>Appraisals</a:t>
            </a:r>
          </a:p>
        </p:txBody>
      </p:sp>
      <p:sp>
        <p:nvSpPr>
          <p:cNvPr id="3" name="Content Placeholder 2">
            <a:extLst>
              <a:ext uri="{FF2B5EF4-FFF2-40B4-BE49-F238E27FC236}">
                <a16:creationId xmlns:a16="http://schemas.microsoft.com/office/drawing/2014/main" id="{82528DF3-1E5F-DC33-58AC-3029E5ED9629}"/>
              </a:ext>
            </a:extLst>
          </p:cNvPr>
          <p:cNvSpPr>
            <a:spLocks noGrp="1"/>
          </p:cNvSpPr>
          <p:nvPr>
            <p:ph idx="1"/>
          </p:nvPr>
        </p:nvSpPr>
        <p:spPr/>
        <p:txBody>
          <a:bodyPr/>
          <a:lstStyle/>
          <a:p>
            <a:pPr marL="0" indent="0">
              <a:buNone/>
            </a:pPr>
            <a:r>
              <a:rPr lang="en-US" dirty="0"/>
              <a:t>What does it cost to fix this?</a:t>
            </a:r>
          </a:p>
          <a:p>
            <a:pPr marL="0" indent="0">
              <a:buNone/>
            </a:pPr>
            <a:endParaRPr lang="en-US" dirty="0"/>
          </a:p>
          <a:p>
            <a:pPr marL="0" indent="0">
              <a:buNone/>
            </a:pPr>
            <a:endParaRPr lang="en-US" dirty="0"/>
          </a:p>
          <a:p>
            <a:pPr marL="0" indent="0">
              <a:buNone/>
            </a:pPr>
            <a:endParaRPr lang="en-US" dirty="0"/>
          </a:p>
          <a:p>
            <a:pPr marL="0" indent="0">
              <a:buNone/>
            </a:pPr>
            <a:endParaRPr lang="en-US" sz="1600" b="0" i="0" dirty="0">
              <a:solidFill>
                <a:srgbClr val="222222"/>
              </a:solidFill>
              <a:effectLst/>
              <a:latin typeface="Verdana" panose="020B0604030504040204" pitchFamily="34" charset="0"/>
            </a:endParaRPr>
          </a:p>
          <a:p>
            <a:pPr marL="0" indent="0">
              <a:buNone/>
            </a:pPr>
            <a:r>
              <a:rPr lang="en-US" sz="1600" b="0" i="0" dirty="0">
                <a:solidFill>
                  <a:srgbClr val="222222"/>
                </a:solidFill>
                <a:effectLst/>
                <a:latin typeface="Verdana" panose="020B0604030504040204" pitchFamily="34" charset="0"/>
              </a:rPr>
              <a:t>Then the car had to go Audi dealership service department in order to “complete some alignments and adjustments that need to be done that interphase new windshield with the car’s “”systems””</a:t>
            </a:r>
            <a:endParaRPr lang="en-US" sz="1600" dirty="0">
              <a:solidFill>
                <a:srgbClr val="222222"/>
              </a:solidFill>
              <a:latin typeface="Verdana" panose="020B0604030504040204" pitchFamily="34" charset="0"/>
            </a:endParaRPr>
          </a:p>
          <a:p>
            <a:pPr marL="0" indent="0">
              <a:buNone/>
            </a:pPr>
            <a:r>
              <a:rPr lang="en-US" sz="1600" b="0" i="0" dirty="0">
                <a:solidFill>
                  <a:srgbClr val="222222"/>
                </a:solidFill>
                <a:effectLst/>
                <a:latin typeface="Verdana" panose="020B0604030504040204" pitchFamily="34" charset="0"/>
              </a:rPr>
              <a:t>SQ8--Local Audi dealer partners with a windshield company for the install (OEM replacement) and then Audi "calibrated safety systems" Total cost was about $2,500</a:t>
            </a:r>
            <a:endParaRPr lang="en-US" sz="1600" dirty="0"/>
          </a:p>
        </p:txBody>
      </p:sp>
      <p:pic>
        <p:nvPicPr>
          <p:cNvPr id="5" name="Picture 4">
            <a:extLst>
              <a:ext uri="{FF2B5EF4-FFF2-40B4-BE49-F238E27FC236}">
                <a16:creationId xmlns:a16="http://schemas.microsoft.com/office/drawing/2014/main" id="{8E5E098F-A407-D28C-2740-EDC857EDFBEE}"/>
              </a:ext>
            </a:extLst>
          </p:cNvPr>
          <p:cNvPicPr>
            <a:picLocks noChangeAspect="1"/>
          </p:cNvPicPr>
          <p:nvPr/>
        </p:nvPicPr>
        <p:blipFill>
          <a:blip r:embed="rId2"/>
          <a:stretch>
            <a:fillRect/>
          </a:stretch>
        </p:blipFill>
        <p:spPr>
          <a:xfrm>
            <a:off x="1833927" y="2352674"/>
            <a:ext cx="2599959" cy="1785937"/>
          </a:xfrm>
          <a:prstGeom prst="rect">
            <a:avLst/>
          </a:prstGeom>
        </p:spPr>
      </p:pic>
      <p:pic>
        <p:nvPicPr>
          <p:cNvPr id="8" name="Picture 7">
            <a:extLst>
              <a:ext uri="{FF2B5EF4-FFF2-40B4-BE49-F238E27FC236}">
                <a16:creationId xmlns:a16="http://schemas.microsoft.com/office/drawing/2014/main" id="{95083841-85F2-5453-4A4D-55C47418AE04}"/>
              </a:ext>
            </a:extLst>
          </p:cNvPr>
          <p:cNvPicPr>
            <a:picLocks noChangeAspect="1"/>
          </p:cNvPicPr>
          <p:nvPr/>
        </p:nvPicPr>
        <p:blipFill>
          <a:blip r:embed="rId2"/>
          <a:stretch>
            <a:fillRect/>
          </a:stretch>
        </p:blipFill>
        <p:spPr>
          <a:xfrm>
            <a:off x="6029324" y="2303351"/>
            <a:ext cx="2671761" cy="1835259"/>
          </a:xfrm>
          <a:prstGeom prst="rect">
            <a:avLst/>
          </a:prstGeom>
        </p:spPr>
      </p:pic>
      <p:sp>
        <p:nvSpPr>
          <p:cNvPr id="10" name="TextBox 9">
            <a:extLst>
              <a:ext uri="{FF2B5EF4-FFF2-40B4-BE49-F238E27FC236}">
                <a16:creationId xmlns:a16="http://schemas.microsoft.com/office/drawing/2014/main" id="{683C67C8-51C8-0123-E073-258CE9DE6296}"/>
              </a:ext>
            </a:extLst>
          </p:cNvPr>
          <p:cNvSpPr txBox="1"/>
          <p:nvPr/>
        </p:nvSpPr>
        <p:spPr>
          <a:xfrm>
            <a:off x="333375" y="2466975"/>
            <a:ext cx="1800225" cy="369332"/>
          </a:xfrm>
          <a:prstGeom prst="rect">
            <a:avLst/>
          </a:prstGeom>
          <a:noFill/>
        </p:spPr>
        <p:txBody>
          <a:bodyPr wrap="square" rtlCol="0">
            <a:spAutoFit/>
          </a:bodyPr>
          <a:lstStyle/>
          <a:p>
            <a:r>
              <a:rPr lang="en-US" dirty="0"/>
              <a:t>6in. crack in glass</a:t>
            </a:r>
          </a:p>
        </p:txBody>
      </p:sp>
      <p:sp>
        <p:nvSpPr>
          <p:cNvPr id="11" name="TextBox 10">
            <a:extLst>
              <a:ext uri="{FF2B5EF4-FFF2-40B4-BE49-F238E27FC236}">
                <a16:creationId xmlns:a16="http://schemas.microsoft.com/office/drawing/2014/main" id="{EA67C090-A4A6-0014-743B-FAF286B679E4}"/>
              </a:ext>
            </a:extLst>
          </p:cNvPr>
          <p:cNvSpPr txBox="1"/>
          <p:nvPr/>
        </p:nvSpPr>
        <p:spPr>
          <a:xfrm>
            <a:off x="4933950" y="2466975"/>
            <a:ext cx="1800225" cy="369332"/>
          </a:xfrm>
          <a:prstGeom prst="rect">
            <a:avLst/>
          </a:prstGeom>
          <a:noFill/>
        </p:spPr>
        <p:txBody>
          <a:bodyPr wrap="square" rtlCol="0">
            <a:spAutoFit/>
          </a:bodyPr>
          <a:lstStyle/>
          <a:p>
            <a:r>
              <a:rPr lang="en-US" dirty="0"/>
              <a:t>Non-OEM Glass</a:t>
            </a:r>
          </a:p>
        </p:txBody>
      </p:sp>
    </p:spTree>
    <p:extLst>
      <p:ext uri="{BB962C8B-B14F-4D97-AF65-F5344CB8AC3E}">
        <p14:creationId xmlns:p14="http://schemas.microsoft.com/office/powerpoint/2010/main" val="56357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0E18-FCD6-CFF8-187D-25795957C0DD}"/>
              </a:ext>
            </a:extLst>
          </p:cNvPr>
          <p:cNvSpPr>
            <a:spLocks noGrp="1"/>
          </p:cNvSpPr>
          <p:nvPr>
            <p:ph type="title"/>
          </p:nvPr>
        </p:nvSpPr>
        <p:spPr>
          <a:xfrm>
            <a:off x="1116037" y="2372750"/>
            <a:ext cx="7620000" cy="914400"/>
          </a:xfrm>
        </p:spPr>
        <p:txBody>
          <a:bodyPr/>
          <a:lstStyle/>
          <a:p>
            <a:r>
              <a:rPr lang="en-US" sz="7200" b="1" dirty="0"/>
              <a:t>Certified Vehicles</a:t>
            </a:r>
          </a:p>
        </p:txBody>
      </p:sp>
    </p:spTree>
    <p:extLst>
      <p:ext uri="{BB962C8B-B14F-4D97-AF65-F5344CB8AC3E}">
        <p14:creationId xmlns:p14="http://schemas.microsoft.com/office/powerpoint/2010/main" val="1671540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7116-31CC-F34C-FA7C-4A8E15903A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8A1126-6120-8B86-2089-3C4C54E8EE2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A5AA5C6-AB36-C48A-E343-0366A0B35A48}"/>
              </a:ext>
            </a:extLst>
          </p:cNvPr>
          <p:cNvPicPr>
            <a:picLocks noChangeAspect="1"/>
          </p:cNvPicPr>
          <p:nvPr/>
        </p:nvPicPr>
        <p:blipFill>
          <a:blip r:embed="rId2"/>
          <a:stretch>
            <a:fillRect/>
          </a:stretch>
        </p:blipFill>
        <p:spPr>
          <a:xfrm>
            <a:off x="3662362" y="314325"/>
            <a:ext cx="4867275" cy="6229350"/>
          </a:xfrm>
          <a:prstGeom prst="rect">
            <a:avLst/>
          </a:prstGeom>
        </p:spPr>
      </p:pic>
    </p:spTree>
    <p:extLst>
      <p:ext uri="{BB962C8B-B14F-4D97-AF65-F5344CB8AC3E}">
        <p14:creationId xmlns:p14="http://schemas.microsoft.com/office/powerpoint/2010/main" val="294482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AAD69-6A58-0084-A774-C4CCE6A8F0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3D3815-4AC3-A0AD-377A-22DB4358180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5416B44-26A2-44B0-8365-D8D9FAA26783}"/>
              </a:ext>
            </a:extLst>
          </p:cNvPr>
          <p:cNvPicPr>
            <a:picLocks noChangeAspect="1"/>
          </p:cNvPicPr>
          <p:nvPr/>
        </p:nvPicPr>
        <p:blipFill>
          <a:blip r:embed="rId2"/>
          <a:stretch>
            <a:fillRect/>
          </a:stretch>
        </p:blipFill>
        <p:spPr>
          <a:xfrm>
            <a:off x="3657600" y="276225"/>
            <a:ext cx="4876800" cy="6305550"/>
          </a:xfrm>
          <a:prstGeom prst="rect">
            <a:avLst/>
          </a:prstGeom>
        </p:spPr>
      </p:pic>
    </p:spTree>
    <p:extLst>
      <p:ext uri="{BB962C8B-B14F-4D97-AF65-F5344CB8AC3E}">
        <p14:creationId xmlns:p14="http://schemas.microsoft.com/office/powerpoint/2010/main" val="3691106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FB6-05BA-77B8-0D6A-8B434BF6B4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561011-AD71-8EAD-B443-7BDB1DF7685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6FFCEC-3BAD-B19A-46F9-C29C02DF7218}"/>
              </a:ext>
            </a:extLst>
          </p:cNvPr>
          <p:cNvPicPr>
            <a:picLocks noChangeAspect="1"/>
          </p:cNvPicPr>
          <p:nvPr/>
        </p:nvPicPr>
        <p:blipFill>
          <a:blip r:embed="rId2"/>
          <a:stretch>
            <a:fillRect/>
          </a:stretch>
        </p:blipFill>
        <p:spPr>
          <a:xfrm>
            <a:off x="3681412" y="285750"/>
            <a:ext cx="4829175" cy="6286500"/>
          </a:xfrm>
          <a:prstGeom prst="rect">
            <a:avLst/>
          </a:prstGeom>
        </p:spPr>
      </p:pic>
    </p:spTree>
    <p:extLst>
      <p:ext uri="{BB962C8B-B14F-4D97-AF65-F5344CB8AC3E}">
        <p14:creationId xmlns:p14="http://schemas.microsoft.com/office/powerpoint/2010/main" val="1410669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2C0BC-7CDC-0F38-D936-B9288B3BAB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0077FD-DAFF-2B73-527F-1E3D7134BCE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D76385D-99AF-0AC3-CD53-8518A2EBB814}"/>
              </a:ext>
            </a:extLst>
          </p:cNvPr>
          <p:cNvPicPr>
            <a:picLocks noChangeAspect="1"/>
          </p:cNvPicPr>
          <p:nvPr/>
        </p:nvPicPr>
        <p:blipFill>
          <a:blip r:embed="rId2"/>
          <a:stretch>
            <a:fillRect/>
          </a:stretch>
        </p:blipFill>
        <p:spPr>
          <a:xfrm>
            <a:off x="3662362" y="280987"/>
            <a:ext cx="4867275" cy="6296025"/>
          </a:xfrm>
          <a:prstGeom prst="rect">
            <a:avLst/>
          </a:prstGeom>
        </p:spPr>
      </p:pic>
    </p:spTree>
    <p:extLst>
      <p:ext uri="{BB962C8B-B14F-4D97-AF65-F5344CB8AC3E}">
        <p14:creationId xmlns:p14="http://schemas.microsoft.com/office/powerpoint/2010/main" val="3430491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2053-22E3-6BF7-1B3F-E838B0DE99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954669-357A-C482-6675-0AD8FED5821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EC00C14-9688-E23B-1465-15A846570A88}"/>
              </a:ext>
            </a:extLst>
          </p:cNvPr>
          <p:cNvPicPr>
            <a:picLocks noChangeAspect="1"/>
          </p:cNvPicPr>
          <p:nvPr/>
        </p:nvPicPr>
        <p:blipFill>
          <a:blip r:embed="rId2"/>
          <a:stretch>
            <a:fillRect/>
          </a:stretch>
        </p:blipFill>
        <p:spPr>
          <a:xfrm>
            <a:off x="3671887" y="295275"/>
            <a:ext cx="4848225" cy="6267450"/>
          </a:xfrm>
          <a:prstGeom prst="rect">
            <a:avLst/>
          </a:prstGeom>
        </p:spPr>
      </p:pic>
    </p:spTree>
    <p:extLst>
      <p:ext uri="{BB962C8B-B14F-4D97-AF65-F5344CB8AC3E}">
        <p14:creationId xmlns:p14="http://schemas.microsoft.com/office/powerpoint/2010/main" val="3629930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AC0E8E-A330-EF51-6040-E29D793F1813}"/>
              </a:ext>
            </a:extLst>
          </p:cNvPr>
          <p:cNvSpPr>
            <a:spLocks noGrp="1"/>
          </p:cNvSpPr>
          <p:nvPr>
            <p:ph type="title"/>
          </p:nvPr>
        </p:nvSpPr>
        <p:spPr>
          <a:xfrm>
            <a:off x="609600" y="1219200"/>
            <a:ext cx="7620000" cy="914400"/>
          </a:xfrm>
        </p:spPr>
        <p:txBody>
          <a:bodyPr/>
          <a:lstStyle/>
          <a:p>
            <a:r>
              <a:rPr lang="en-US" dirty="0"/>
              <a:t>Appraisals</a:t>
            </a:r>
          </a:p>
        </p:txBody>
      </p:sp>
      <p:sp>
        <p:nvSpPr>
          <p:cNvPr id="2" name="Content Placeholder 2">
            <a:extLst>
              <a:ext uri="{FF2B5EF4-FFF2-40B4-BE49-F238E27FC236}">
                <a16:creationId xmlns:a16="http://schemas.microsoft.com/office/drawing/2014/main" id="{3743787C-0707-D29A-497D-2E8DAE102B5F}"/>
              </a:ext>
            </a:extLst>
          </p:cNvPr>
          <p:cNvSpPr>
            <a:spLocks noGrp="1"/>
          </p:cNvSpPr>
          <p:nvPr>
            <p:ph type="body" idx="1"/>
          </p:nvPr>
        </p:nvSpPr>
        <p:spPr>
          <a:xfrm>
            <a:off x="609600" y="2535238"/>
            <a:ext cx="9169400" cy="3657600"/>
          </a:xfrm>
        </p:spPr>
        <p:txBody>
          <a:bodyPr/>
          <a:lstStyle/>
          <a:p>
            <a:pPr marL="0" indent="0" algn="ctr">
              <a:buNone/>
            </a:pPr>
            <a:r>
              <a:rPr lang="en-US" dirty="0"/>
              <a:t>Don’t let the title fool you. Appraisals are one of the most important areas in the dealership and make or break your new and used cars sales, crush your reputation, and overall dealership profitability.</a:t>
            </a:r>
          </a:p>
          <a:p>
            <a:pPr marL="0" indent="0">
              <a:buNone/>
            </a:pPr>
            <a:endParaRPr lang="en-US" dirty="0"/>
          </a:p>
        </p:txBody>
      </p:sp>
    </p:spTree>
    <p:extLst>
      <p:ext uri="{BB962C8B-B14F-4D97-AF65-F5344CB8AC3E}">
        <p14:creationId xmlns:p14="http://schemas.microsoft.com/office/powerpoint/2010/main" val="2898054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FB17-DE60-B9D5-59CE-4CE0EF4C4B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F3C8FA-4288-C3DA-FAB5-3AF39F29BD7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B34DAFC-41DA-98C3-19A6-31F1B2AA2081}"/>
              </a:ext>
            </a:extLst>
          </p:cNvPr>
          <p:cNvPicPr>
            <a:picLocks noChangeAspect="1"/>
          </p:cNvPicPr>
          <p:nvPr/>
        </p:nvPicPr>
        <p:blipFill>
          <a:blip r:embed="rId2"/>
          <a:stretch>
            <a:fillRect/>
          </a:stretch>
        </p:blipFill>
        <p:spPr>
          <a:xfrm>
            <a:off x="3676650" y="266700"/>
            <a:ext cx="4838700" cy="6324600"/>
          </a:xfrm>
          <a:prstGeom prst="rect">
            <a:avLst/>
          </a:prstGeom>
        </p:spPr>
      </p:pic>
    </p:spTree>
    <p:extLst>
      <p:ext uri="{BB962C8B-B14F-4D97-AF65-F5344CB8AC3E}">
        <p14:creationId xmlns:p14="http://schemas.microsoft.com/office/powerpoint/2010/main" val="2921939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E5C0-A74E-9BDA-DD62-C2C3D57FFA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58C776-B9B6-C5B8-EDDD-6328EDE62A9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B0E5863-8BCF-88C3-B88F-037607F6C41E}"/>
              </a:ext>
            </a:extLst>
          </p:cNvPr>
          <p:cNvPicPr>
            <a:picLocks noChangeAspect="1"/>
          </p:cNvPicPr>
          <p:nvPr/>
        </p:nvPicPr>
        <p:blipFill>
          <a:blip r:embed="rId2"/>
          <a:stretch>
            <a:fillRect/>
          </a:stretch>
        </p:blipFill>
        <p:spPr>
          <a:xfrm>
            <a:off x="3486215" y="0"/>
            <a:ext cx="5219570" cy="6858000"/>
          </a:xfrm>
          <a:prstGeom prst="rect">
            <a:avLst/>
          </a:prstGeom>
        </p:spPr>
      </p:pic>
    </p:spTree>
    <p:extLst>
      <p:ext uri="{BB962C8B-B14F-4D97-AF65-F5344CB8AC3E}">
        <p14:creationId xmlns:p14="http://schemas.microsoft.com/office/powerpoint/2010/main" val="393732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FF1F-C1E2-5790-92F0-3BF7064349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44FE3D-C229-AC15-8A3A-F06E4404B29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B6F55EC-CB59-E755-2E35-90451A9EAF6D}"/>
              </a:ext>
            </a:extLst>
          </p:cNvPr>
          <p:cNvPicPr>
            <a:picLocks noChangeAspect="1"/>
          </p:cNvPicPr>
          <p:nvPr/>
        </p:nvPicPr>
        <p:blipFill>
          <a:blip r:embed="rId2"/>
          <a:stretch>
            <a:fillRect/>
          </a:stretch>
        </p:blipFill>
        <p:spPr>
          <a:xfrm>
            <a:off x="3597407" y="0"/>
            <a:ext cx="4997186" cy="6858000"/>
          </a:xfrm>
          <a:prstGeom prst="rect">
            <a:avLst/>
          </a:prstGeom>
        </p:spPr>
      </p:pic>
    </p:spTree>
    <p:extLst>
      <p:ext uri="{BB962C8B-B14F-4D97-AF65-F5344CB8AC3E}">
        <p14:creationId xmlns:p14="http://schemas.microsoft.com/office/powerpoint/2010/main" val="4142880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EECE-B844-F70C-A0FA-3E7EE88E9E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520625-4D59-CC86-68EE-D79ED9504A8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9F5E77E-A710-F74A-F253-3B93FFDDF167}"/>
              </a:ext>
            </a:extLst>
          </p:cNvPr>
          <p:cNvPicPr>
            <a:picLocks noChangeAspect="1"/>
          </p:cNvPicPr>
          <p:nvPr/>
        </p:nvPicPr>
        <p:blipFill>
          <a:blip r:embed="rId2"/>
          <a:stretch>
            <a:fillRect/>
          </a:stretch>
        </p:blipFill>
        <p:spPr>
          <a:xfrm>
            <a:off x="3404681" y="0"/>
            <a:ext cx="5382638" cy="6858000"/>
          </a:xfrm>
          <a:prstGeom prst="rect">
            <a:avLst/>
          </a:prstGeom>
        </p:spPr>
      </p:pic>
    </p:spTree>
    <p:extLst>
      <p:ext uri="{BB962C8B-B14F-4D97-AF65-F5344CB8AC3E}">
        <p14:creationId xmlns:p14="http://schemas.microsoft.com/office/powerpoint/2010/main" val="1841592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40C4-1728-EA64-77CA-406A19792192}"/>
              </a:ext>
            </a:extLst>
          </p:cNvPr>
          <p:cNvSpPr>
            <a:spLocks noGrp="1"/>
          </p:cNvSpPr>
          <p:nvPr>
            <p:ph type="title"/>
          </p:nvPr>
        </p:nvSpPr>
        <p:spPr/>
        <p:txBody>
          <a:bodyPr/>
          <a:lstStyle/>
          <a:p>
            <a:r>
              <a:rPr lang="en-US" dirty="0"/>
              <a:t>Appraisals</a:t>
            </a:r>
          </a:p>
        </p:txBody>
      </p:sp>
      <p:sp>
        <p:nvSpPr>
          <p:cNvPr id="3" name="Content Placeholder 2">
            <a:extLst>
              <a:ext uri="{FF2B5EF4-FFF2-40B4-BE49-F238E27FC236}">
                <a16:creationId xmlns:a16="http://schemas.microsoft.com/office/drawing/2014/main" id="{83EB7075-80A4-E5D2-0470-ECD263D53AB8}"/>
              </a:ext>
            </a:extLst>
          </p:cNvPr>
          <p:cNvSpPr>
            <a:spLocks noGrp="1"/>
          </p:cNvSpPr>
          <p:nvPr>
            <p:ph idx="1"/>
          </p:nvPr>
        </p:nvSpPr>
        <p:spPr/>
        <p:txBody>
          <a:bodyPr>
            <a:normAutofit lnSpcReduction="10000"/>
          </a:bodyPr>
          <a:lstStyle/>
          <a:p>
            <a:pPr marL="0" indent="0">
              <a:buNone/>
            </a:pPr>
            <a:r>
              <a:rPr lang="en-US" dirty="0"/>
              <a:t>Manager</a:t>
            </a:r>
          </a:p>
          <a:p>
            <a:r>
              <a:rPr lang="en-US" dirty="0"/>
              <a:t>Try to have key personnel on decisions at all times</a:t>
            </a:r>
          </a:p>
          <a:p>
            <a:r>
              <a:rPr lang="en-US" dirty="0"/>
              <a:t>Attitude towards appraisals</a:t>
            </a:r>
          </a:p>
          <a:p>
            <a:r>
              <a:rPr lang="en-US" dirty="0"/>
              <a:t>Inspect vehicle or have it inspected</a:t>
            </a:r>
          </a:p>
          <a:p>
            <a:r>
              <a:rPr lang="en-US" dirty="0"/>
              <a:t>Appraisal based on needs</a:t>
            </a:r>
          </a:p>
          <a:p>
            <a:r>
              <a:rPr lang="en-US" dirty="0"/>
              <a:t>Group Knowledge- Same Brand</a:t>
            </a:r>
          </a:p>
          <a:p>
            <a:r>
              <a:rPr lang="en-US" dirty="0"/>
              <a:t>Group needs</a:t>
            </a:r>
          </a:p>
          <a:p>
            <a:r>
              <a:rPr lang="en-US" dirty="0"/>
              <a:t>Stay in your lane</a:t>
            </a:r>
          </a:p>
          <a:p>
            <a:r>
              <a:rPr lang="en-US" dirty="0"/>
              <a:t>Carfax/</a:t>
            </a:r>
            <a:r>
              <a:rPr lang="en-US" dirty="0" err="1"/>
              <a:t>Autocheck</a:t>
            </a:r>
            <a:endParaRPr lang="en-US" dirty="0"/>
          </a:p>
        </p:txBody>
      </p:sp>
    </p:spTree>
    <p:extLst>
      <p:ext uri="{BB962C8B-B14F-4D97-AF65-F5344CB8AC3E}">
        <p14:creationId xmlns:p14="http://schemas.microsoft.com/office/powerpoint/2010/main" val="17022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40C4-1728-EA64-77CA-406A19792192}"/>
              </a:ext>
            </a:extLst>
          </p:cNvPr>
          <p:cNvSpPr>
            <a:spLocks noGrp="1"/>
          </p:cNvSpPr>
          <p:nvPr>
            <p:ph type="title"/>
          </p:nvPr>
        </p:nvSpPr>
        <p:spPr/>
        <p:txBody>
          <a:bodyPr/>
          <a:lstStyle/>
          <a:p>
            <a:r>
              <a:rPr lang="en-US" dirty="0"/>
              <a:t>Appraisals</a:t>
            </a:r>
          </a:p>
        </p:txBody>
      </p:sp>
      <p:sp>
        <p:nvSpPr>
          <p:cNvPr id="3" name="Content Placeholder 2">
            <a:extLst>
              <a:ext uri="{FF2B5EF4-FFF2-40B4-BE49-F238E27FC236}">
                <a16:creationId xmlns:a16="http://schemas.microsoft.com/office/drawing/2014/main" id="{83EB7075-80A4-E5D2-0470-ECD263D53AB8}"/>
              </a:ext>
            </a:extLst>
          </p:cNvPr>
          <p:cNvSpPr>
            <a:spLocks noGrp="1"/>
          </p:cNvSpPr>
          <p:nvPr>
            <p:ph idx="1"/>
          </p:nvPr>
        </p:nvSpPr>
        <p:spPr/>
        <p:txBody>
          <a:bodyPr>
            <a:normAutofit/>
          </a:bodyPr>
          <a:lstStyle/>
          <a:p>
            <a:pPr marL="0" indent="0">
              <a:buNone/>
            </a:pPr>
            <a:r>
              <a:rPr lang="en-US" dirty="0"/>
              <a:t>Manager</a:t>
            </a:r>
          </a:p>
          <a:p>
            <a:r>
              <a:rPr lang="en-US" dirty="0"/>
              <a:t>Wholesale trending data</a:t>
            </a:r>
          </a:p>
          <a:p>
            <a:r>
              <a:rPr lang="en-US" dirty="0"/>
              <a:t>Short and Hot Data</a:t>
            </a:r>
          </a:p>
          <a:p>
            <a:r>
              <a:rPr lang="en-US" dirty="0"/>
              <a:t>Paint meter</a:t>
            </a:r>
          </a:p>
          <a:p>
            <a:r>
              <a:rPr lang="en-US" dirty="0"/>
              <a:t>Set a timer</a:t>
            </a:r>
          </a:p>
          <a:p>
            <a:r>
              <a:rPr lang="en-US" dirty="0"/>
              <a:t>Presale if legal</a:t>
            </a:r>
          </a:p>
          <a:p>
            <a:r>
              <a:rPr lang="en-US" dirty="0"/>
              <a:t>Picture </a:t>
            </a:r>
          </a:p>
          <a:p>
            <a:r>
              <a:rPr lang="en-US" dirty="0"/>
              <a:t>Fully describe damage </a:t>
            </a:r>
          </a:p>
          <a:p>
            <a:pPr marL="0" indent="0">
              <a:buNone/>
            </a:pPr>
            <a:endParaRPr lang="en-US" dirty="0"/>
          </a:p>
          <a:p>
            <a:endParaRPr lang="en-US" dirty="0"/>
          </a:p>
        </p:txBody>
      </p:sp>
    </p:spTree>
    <p:extLst>
      <p:ext uri="{BB962C8B-B14F-4D97-AF65-F5344CB8AC3E}">
        <p14:creationId xmlns:p14="http://schemas.microsoft.com/office/powerpoint/2010/main" val="358664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5A6E-EBF6-46CB-8628-C40DE62E4C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E97279-8266-4B36-ADFD-678D214C88A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89F210-0056-426C-B6D8-737E2E984169}"/>
              </a:ext>
            </a:extLst>
          </p:cNvPr>
          <p:cNvPicPr>
            <a:picLocks noChangeAspect="1"/>
          </p:cNvPicPr>
          <p:nvPr/>
        </p:nvPicPr>
        <p:blipFill>
          <a:blip r:embed="rId2"/>
          <a:stretch>
            <a:fillRect/>
          </a:stretch>
        </p:blipFill>
        <p:spPr>
          <a:xfrm>
            <a:off x="0" y="174828"/>
            <a:ext cx="12192000" cy="6508344"/>
          </a:xfrm>
          <a:prstGeom prst="rect">
            <a:avLst/>
          </a:prstGeom>
        </p:spPr>
      </p:pic>
    </p:spTree>
    <p:extLst>
      <p:ext uri="{BB962C8B-B14F-4D97-AF65-F5344CB8AC3E}">
        <p14:creationId xmlns:p14="http://schemas.microsoft.com/office/powerpoint/2010/main" val="3636126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9055C-8E92-B3CD-648A-322EABF183D1}"/>
              </a:ext>
            </a:extLst>
          </p:cNvPr>
          <p:cNvSpPr>
            <a:spLocks noGrp="1"/>
          </p:cNvSpPr>
          <p:nvPr>
            <p:ph type="title"/>
          </p:nvPr>
        </p:nvSpPr>
        <p:spPr/>
        <p:txBody>
          <a:bodyPr/>
          <a:lstStyle/>
          <a:p>
            <a:r>
              <a:rPr lang="en-US" dirty="0"/>
              <a:t>Appraisals</a:t>
            </a:r>
          </a:p>
        </p:txBody>
      </p:sp>
      <p:sp>
        <p:nvSpPr>
          <p:cNvPr id="3" name="Content Placeholder 2">
            <a:extLst>
              <a:ext uri="{FF2B5EF4-FFF2-40B4-BE49-F238E27FC236}">
                <a16:creationId xmlns:a16="http://schemas.microsoft.com/office/drawing/2014/main" id="{02A995F6-D651-D3FB-4FCA-AC545EF741F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727F17-19DC-C23F-BF91-CE2478A75931}"/>
              </a:ext>
            </a:extLst>
          </p:cNvPr>
          <p:cNvPicPr>
            <a:picLocks noChangeAspect="1"/>
          </p:cNvPicPr>
          <p:nvPr/>
        </p:nvPicPr>
        <p:blipFill>
          <a:blip r:embed="rId2"/>
          <a:stretch>
            <a:fillRect/>
          </a:stretch>
        </p:blipFill>
        <p:spPr>
          <a:xfrm>
            <a:off x="0" y="1825625"/>
            <a:ext cx="12192000" cy="4983345"/>
          </a:xfrm>
          <a:prstGeom prst="rect">
            <a:avLst/>
          </a:prstGeom>
        </p:spPr>
      </p:pic>
      <p:sp>
        <p:nvSpPr>
          <p:cNvPr id="6" name="Rectangle 5">
            <a:extLst>
              <a:ext uri="{FF2B5EF4-FFF2-40B4-BE49-F238E27FC236}">
                <a16:creationId xmlns:a16="http://schemas.microsoft.com/office/drawing/2014/main" id="{5FE2A5CF-04C1-6264-388E-DCE7A314DA43}"/>
              </a:ext>
            </a:extLst>
          </p:cNvPr>
          <p:cNvSpPr/>
          <p:nvPr/>
        </p:nvSpPr>
        <p:spPr>
          <a:xfrm>
            <a:off x="11461072" y="2139518"/>
            <a:ext cx="648070" cy="466945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154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33470-A63F-6133-FCF2-F729F46C17D9}"/>
              </a:ext>
            </a:extLst>
          </p:cNvPr>
          <p:cNvSpPr/>
          <p:nvPr/>
        </p:nvSpPr>
        <p:spPr>
          <a:xfrm>
            <a:off x="9471259" y="3811605"/>
            <a:ext cx="2720741" cy="3046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Google Shape;443;p38">
            <a:extLst>
              <a:ext uri="{FF2B5EF4-FFF2-40B4-BE49-F238E27FC236}">
                <a16:creationId xmlns:a16="http://schemas.microsoft.com/office/drawing/2014/main" id="{C6615832-1379-5513-B6E6-E080F971FDA9}"/>
              </a:ext>
            </a:extLst>
          </p:cNvPr>
          <p:cNvSpPr txBox="1">
            <a:spLocks/>
          </p:cNvSpPr>
          <p:nvPr/>
        </p:nvSpPr>
        <p:spPr>
          <a:xfrm>
            <a:off x="835611" y="3099216"/>
            <a:ext cx="10972800"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9pPr>
          </a:lstStyle>
          <a:p>
            <a:endParaRPr lang="en-US" sz="3200" dirty="0"/>
          </a:p>
        </p:txBody>
      </p:sp>
      <p:sp>
        <p:nvSpPr>
          <p:cNvPr id="9" name="Title 1">
            <a:extLst>
              <a:ext uri="{FF2B5EF4-FFF2-40B4-BE49-F238E27FC236}">
                <a16:creationId xmlns:a16="http://schemas.microsoft.com/office/drawing/2014/main" id="{8F563AEB-7BD5-1904-07E7-E9A0D181FEF2}"/>
              </a:ext>
            </a:extLst>
          </p:cNvPr>
          <p:cNvSpPr txBox="1">
            <a:spLocks/>
          </p:cNvSpPr>
          <p:nvPr/>
        </p:nvSpPr>
        <p:spPr>
          <a:xfrm>
            <a:off x="814933" y="1219200"/>
            <a:ext cx="7620000"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9pPr>
          </a:lstStyle>
          <a:p>
            <a:pPr algn="l"/>
            <a:r>
              <a:rPr lang="en-US" sz="3200" dirty="0">
                <a:solidFill>
                  <a:schemeClr val="accent1"/>
                </a:solidFill>
              </a:rPr>
              <a:t>STOCKING BASED ON FACTS</a:t>
            </a:r>
          </a:p>
        </p:txBody>
      </p:sp>
      <p:pic>
        <p:nvPicPr>
          <p:cNvPr id="2" name="Picture 1">
            <a:extLst>
              <a:ext uri="{FF2B5EF4-FFF2-40B4-BE49-F238E27FC236}">
                <a16:creationId xmlns:a16="http://schemas.microsoft.com/office/drawing/2014/main" id="{D849DA90-D60F-1146-DDC9-B22E52318F6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8100" y="1483117"/>
            <a:ext cx="11582400" cy="5374884"/>
          </a:xfrm>
          <a:prstGeom prst="rect">
            <a:avLst/>
          </a:prstGeom>
        </p:spPr>
      </p:pic>
    </p:spTree>
    <p:extLst>
      <p:ext uri="{BB962C8B-B14F-4D97-AF65-F5344CB8AC3E}">
        <p14:creationId xmlns:p14="http://schemas.microsoft.com/office/powerpoint/2010/main" val="2883861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3;p38">
            <a:extLst>
              <a:ext uri="{FF2B5EF4-FFF2-40B4-BE49-F238E27FC236}">
                <a16:creationId xmlns:a16="http://schemas.microsoft.com/office/drawing/2014/main" id="{C6615832-1379-5513-B6E6-E080F971FDA9}"/>
              </a:ext>
            </a:extLst>
          </p:cNvPr>
          <p:cNvSpPr txBox="1">
            <a:spLocks/>
          </p:cNvSpPr>
          <p:nvPr/>
        </p:nvSpPr>
        <p:spPr>
          <a:xfrm>
            <a:off x="835611" y="3099216"/>
            <a:ext cx="10972800"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9pPr>
          </a:lstStyle>
          <a:p>
            <a:endParaRPr lang="en-US" sz="3200" dirty="0"/>
          </a:p>
        </p:txBody>
      </p:sp>
      <p:sp>
        <p:nvSpPr>
          <p:cNvPr id="9" name="Title 1">
            <a:extLst>
              <a:ext uri="{FF2B5EF4-FFF2-40B4-BE49-F238E27FC236}">
                <a16:creationId xmlns:a16="http://schemas.microsoft.com/office/drawing/2014/main" id="{8F563AEB-7BD5-1904-07E7-E9A0D181FEF2}"/>
              </a:ext>
            </a:extLst>
          </p:cNvPr>
          <p:cNvSpPr txBox="1">
            <a:spLocks/>
          </p:cNvSpPr>
          <p:nvPr/>
        </p:nvSpPr>
        <p:spPr>
          <a:xfrm>
            <a:off x="2817941" y="488245"/>
            <a:ext cx="7620000"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9pPr>
          </a:lstStyle>
          <a:p>
            <a:pPr algn="l"/>
            <a:r>
              <a:rPr lang="en-US" sz="3200" dirty="0">
                <a:solidFill>
                  <a:schemeClr val="accent1"/>
                </a:solidFill>
              </a:rPr>
              <a:t>STOCKING BASED ON MARKET</a:t>
            </a:r>
          </a:p>
        </p:txBody>
      </p:sp>
      <p:grpSp>
        <p:nvGrpSpPr>
          <p:cNvPr id="6" name="Group 5">
            <a:extLst>
              <a:ext uri="{FF2B5EF4-FFF2-40B4-BE49-F238E27FC236}">
                <a16:creationId xmlns:a16="http://schemas.microsoft.com/office/drawing/2014/main" id="{18AB47B0-7CE0-EEFC-5971-5EF7FCE08680}"/>
              </a:ext>
            </a:extLst>
          </p:cNvPr>
          <p:cNvGrpSpPr/>
          <p:nvPr/>
        </p:nvGrpSpPr>
        <p:grpSpPr>
          <a:xfrm>
            <a:off x="2239478" y="1147694"/>
            <a:ext cx="7713044" cy="4817444"/>
            <a:chOff x="1241659" y="1160426"/>
            <a:chExt cx="6444648" cy="3983074"/>
          </a:xfrm>
          <a:effectLst>
            <a:outerShdw blurRad="50800" dist="38100" dir="2700000" algn="tl" rotWithShape="0">
              <a:prstClr val="black">
                <a:alpha val="40000"/>
              </a:prstClr>
            </a:outerShdw>
          </a:effectLst>
        </p:grpSpPr>
        <p:pic>
          <p:nvPicPr>
            <p:cNvPr id="3" name="Picture 2">
              <a:extLst>
                <a:ext uri="{FF2B5EF4-FFF2-40B4-BE49-F238E27FC236}">
                  <a16:creationId xmlns:a16="http://schemas.microsoft.com/office/drawing/2014/main" id="{2DBFAB66-55E5-D582-D6A4-FD27886CDECC}"/>
                </a:ext>
              </a:extLst>
            </p:cNvPr>
            <p:cNvPicPr>
              <a:picLocks noChangeAspect="1"/>
            </p:cNvPicPr>
            <p:nvPr/>
          </p:nvPicPr>
          <p:blipFill rotWithShape="1">
            <a:blip r:embed="rId2"/>
            <a:srcRect r="57579"/>
            <a:stretch/>
          </p:blipFill>
          <p:spPr>
            <a:xfrm>
              <a:off x="1241659" y="1160426"/>
              <a:ext cx="3878981" cy="3983074"/>
            </a:xfrm>
            <a:prstGeom prst="rect">
              <a:avLst/>
            </a:prstGeom>
          </p:spPr>
        </p:pic>
        <p:pic>
          <p:nvPicPr>
            <p:cNvPr id="4" name="Picture 3">
              <a:extLst>
                <a:ext uri="{FF2B5EF4-FFF2-40B4-BE49-F238E27FC236}">
                  <a16:creationId xmlns:a16="http://schemas.microsoft.com/office/drawing/2014/main" id="{FB43D5EF-C0AD-3621-E896-AE6290DEB86B}"/>
                </a:ext>
              </a:extLst>
            </p:cNvPr>
            <p:cNvPicPr>
              <a:picLocks noChangeAspect="1"/>
            </p:cNvPicPr>
            <p:nvPr/>
          </p:nvPicPr>
          <p:blipFill rotWithShape="1">
            <a:blip r:embed="rId2"/>
            <a:srcRect l="71895"/>
            <a:stretch/>
          </p:blipFill>
          <p:spPr>
            <a:xfrm>
              <a:off x="5116362" y="1160426"/>
              <a:ext cx="2569945" cy="3983074"/>
            </a:xfrm>
            <a:prstGeom prst="rect">
              <a:avLst/>
            </a:prstGeom>
          </p:spPr>
        </p:pic>
      </p:grpSp>
    </p:spTree>
    <p:extLst>
      <p:ext uri="{BB962C8B-B14F-4D97-AF65-F5344CB8AC3E}">
        <p14:creationId xmlns:p14="http://schemas.microsoft.com/office/powerpoint/2010/main" val="2370014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5496-726D-D44B-DD07-0C2DF188EAB6}"/>
              </a:ext>
            </a:extLst>
          </p:cNvPr>
          <p:cNvSpPr>
            <a:spLocks noGrp="1"/>
          </p:cNvSpPr>
          <p:nvPr>
            <p:ph type="title"/>
          </p:nvPr>
        </p:nvSpPr>
        <p:spPr/>
        <p:txBody>
          <a:bodyPr/>
          <a:lstStyle/>
          <a:p>
            <a:r>
              <a:rPr lang="en-US" dirty="0"/>
              <a:t>Appraisals</a:t>
            </a:r>
          </a:p>
        </p:txBody>
      </p:sp>
      <p:sp>
        <p:nvSpPr>
          <p:cNvPr id="3" name="Content Placeholder 2">
            <a:extLst>
              <a:ext uri="{FF2B5EF4-FFF2-40B4-BE49-F238E27FC236}">
                <a16:creationId xmlns:a16="http://schemas.microsoft.com/office/drawing/2014/main" id="{7365F5BB-C476-1AD3-868E-D11BF88D0490}"/>
              </a:ext>
            </a:extLst>
          </p:cNvPr>
          <p:cNvSpPr>
            <a:spLocks noGrp="1"/>
          </p:cNvSpPr>
          <p:nvPr>
            <p:ph idx="1"/>
          </p:nvPr>
        </p:nvSpPr>
        <p:spPr/>
        <p:txBody>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as long as there have been vehicles there has been vehicle appraisals.  </a:t>
            </a:r>
            <a:endParaRPr lang="en-US" dirty="0"/>
          </a:p>
        </p:txBody>
      </p:sp>
      <p:pic>
        <p:nvPicPr>
          <p:cNvPr id="5" name="Picture 4">
            <a:extLst>
              <a:ext uri="{FF2B5EF4-FFF2-40B4-BE49-F238E27FC236}">
                <a16:creationId xmlns:a16="http://schemas.microsoft.com/office/drawing/2014/main" id="{8FACA933-D475-0D6E-BFC3-BED32FC916D4}"/>
              </a:ext>
            </a:extLst>
          </p:cNvPr>
          <p:cNvPicPr>
            <a:picLocks noChangeAspect="1"/>
          </p:cNvPicPr>
          <p:nvPr/>
        </p:nvPicPr>
        <p:blipFill>
          <a:blip r:embed="rId2"/>
          <a:stretch>
            <a:fillRect/>
          </a:stretch>
        </p:blipFill>
        <p:spPr>
          <a:xfrm>
            <a:off x="3238870" y="2681478"/>
            <a:ext cx="5181230" cy="3719553"/>
          </a:xfrm>
          <a:prstGeom prst="rect">
            <a:avLst/>
          </a:prstGeom>
        </p:spPr>
      </p:pic>
      <p:sp>
        <p:nvSpPr>
          <p:cNvPr id="6" name="TextBox 5">
            <a:extLst>
              <a:ext uri="{FF2B5EF4-FFF2-40B4-BE49-F238E27FC236}">
                <a16:creationId xmlns:a16="http://schemas.microsoft.com/office/drawing/2014/main" id="{36CD5195-73F3-6818-6D3A-4D6067976A41}"/>
              </a:ext>
            </a:extLst>
          </p:cNvPr>
          <p:cNvSpPr txBox="1"/>
          <p:nvPr/>
        </p:nvSpPr>
        <p:spPr>
          <a:xfrm>
            <a:off x="3322514" y="2312146"/>
            <a:ext cx="5013942" cy="369332"/>
          </a:xfrm>
          <a:prstGeom prst="rect">
            <a:avLst/>
          </a:prstGeom>
          <a:noFill/>
        </p:spPr>
        <p:txBody>
          <a:bodyPr wrap="square" rtlCol="0">
            <a:spAutoFit/>
          </a:bodyPr>
          <a:lstStyle/>
          <a:p>
            <a:pPr algn="ctr"/>
            <a:r>
              <a:rPr lang="en-US" dirty="0"/>
              <a:t>First Vehicle In The World The Benz </a:t>
            </a:r>
            <a:r>
              <a:rPr lang="en-US" dirty="0" err="1"/>
              <a:t>MotorWagen</a:t>
            </a:r>
            <a:endParaRPr lang="en-US" dirty="0"/>
          </a:p>
        </p:txBody>
      </p:sp>
    </p:spTree>
    <p:extLst>
      <p:ext uri="{BB962C8B-B14F-4D97-AF65-F5344CB8AC3E}">
        <p14:creationId xmlns:p14="http://schemas.microsoft.com/office/powerpoint/2010/main" val="395984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FE60B-12C7-240A-FC75-B7C361647F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3BB40F-5194-4258-C523-AEA17A688CC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98AFD27-E417-98AF-4B82-FD38C657EEBD}"/>
              </a:ext>
            </a:extLst>
          </p:cNvPr>
          <p:cNvPicPr>
            <a:picLocks noChangeAspect="1"/>
          </p:cNvPicPr>
          <p:nvPr/>
        </p:nvPicPr>
        <p:blipFill>
          <a:blip r:embed="rId2"/>
          <a:stretch>
            <a:fillRect/>
          </a:stretch>
        </p:blipFill>
        <p:spPr>
          <a:xfrm>
            <a:off x="1513609" y="0"/>
            <a:ext cx="9164782" cy="6858000"/>
          </a:xfrm>
          <a:prstGeom prst="rect">
            <a:avLst/>
          </a:prstGeom>
        </p:spPr>
      </p:pic>
    </p:spTree>
    <p:extLst>
      <p:ext uri="{BB962C8B-B14F-4D97-AF65-F5344CB8AC3E}">
        <p14:creationId xmlns:p14="http://schemas.microsoft.com/office/powerpoint/2010/main" val="2156349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0E539-D232-EB6A-A859-463C0290A1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C592DF-6DA8-50CD-D1CF-533A2D98562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7FEC812-1E21-8EB2-1805-583BB0C9ACDC}"/>
              </a:ext>
            </a:extLst>
          </p:cNvPr>
          <p:cNvPicPr>
            <a:picLocks noChangeAspect="1"/>
          </p:cNvPicPr>
          <p:nvPr/>
        </p:nvPicPr>
        <p:blipFill>
          <a:blip r:embed="rId2"/>
          <a:stretch>
            <a:fillRect/>
          </a:stretch>
        </p:blipFill>
        <p:spPr>
          <a:xfrm>
            <a:off x="1608558" y="0"/>
            <a:ext cx="8974883" cy="6858000"/>
          </a:xfrm>
          <a:prstGeom prst="rect">
            <a:avLst/>
          </a:prstGeom>
        </p:spPr>
      </p:pic>
    </p:spTree>
    <p:extLst>
      <p:ext uri="{BB962C8B-B14F-4D97-AF65-F5344CB8AC3E}">
        <p14:creationId xmlns:p14="http://schemas.microsoft.com/office/powerpoint/2010/main" val="2900813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0DC3-6035-3FFE-4CE4-C4D38BDA4A12}"/>
              </a:ext>
            </a:extLst>
          </p:cNvPr>
          <p:cNvSpPr>
            <a:spLocks noGrp="1"/>
          </p:cNvSpPr>
          <p:nvPr>
            <p:ph type="title"/>
          </p:nvPr>
        </p:nvSpPr>
        <p:spPr/>
        <p:txBody>
          <a:bodyPr/>
          <a:lstStyle/>
          <a:p>
            <a:r>
              <a:rPr lang="en-US" dirty="0"/>
              <a:t>Appraisals</a:t>
            </a:r>
          </a:p>
        </p:txBody>
      </p:sp>
      <p:pic>
        <p:nvPicPr>
          <p:cNvPr id="5" name="Content Placeholder 4">
            <a:extLst>
              <a:ext uri="{FF2B5EF4-FFF2-40B4-BE49-F238E27FC236}">
                <a16:creationId xmlns:a16="http://schemas.microsoft.com/office/drawing/2014/main" id="{92FA20BB-CB07-3C25-4D86-5AA440AF190E}"/>
              </a:ext>
            </a:extLst>
          </p:cNvPr>
          <p:cNvPicPr>
            <a:picLocks noGrp="1" noChangeAspect="1"/>
          </p:cNvPicPr>
          <p:nvPr>
            <p:ph idx="1"/>
          </p:nvPr>
        </p:nvPicPr>
        <p:blipFill>
          <a:blip r:embed="rId2"/>
          <a:stretch>
            <a:fillRect/>
          </a:stretch>
        </p:blipFill>
        <p:spPr>
          <a:xfrm>
            <a:off x="506695" y="1381125"/>
            <a:ext cx="10963064" cy="5248275"/>
          </a:xfrm>
        </p:spPr>
      </p:pic>
      <p:sp>
        <p:nvSpPr>
          <p:cNvPr id="6" name="Rectangle 5">
            <a:extLst>
              <a:ext uri="{FF2B5EF4-FFF2-40B4-BE49-F238E27FC236}">
                <a16:creationId xmlns:a16="http://schemas.microsoft.com/office/drawing/2014/main" id="{CF88A1C8-E6D8-7D73-A295-0FC4A2D32DB5}"/>
              </a:ext>
            </a:extLst>
          </p:cNvPr>
          <p:cNvSpPr/>
          <p:nvPr/>
        </p:nvSpPr>
        <p:spPr>
          <a:xfrm>
            <a:off x="1012054" y="2112885"/>
            <a:ext cx="3346882" cy="466945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231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 name="Picture 10">
            <a:extLst>
              <a:ext uri="{FF2B5EF4-FFF2-40B4-BE49-F238E27FC236}">
                <a16:creationId xmlns:a16="http://schemas.microsoft.com/office/drawing/2014/main" id="{867CEA47-349F-C541-820C-C7E22076DFB6}"/>
              </a:ext>
            </a:extLst>
          </p:cNvPr>
          <p:cNvPicPr>
            <a:picLocks noChangeAspect="1"/>
          </p:cNvPicPr>
          <p:nvPr/>
        </p:nvPicPr>
        <p:blipFill>
          <a:blip r:embed="rId3"/>
          <a:stretch>
            <a:fillRect/>
          </a:stretch>
        </p:blipFill>
        <p:spPr>
          <a:xfrm>
            <a:off x="-1674021" y="0"/>
            <a:ext cx="14452428" cy="6858000"/>
          </a:xfrm>
          <a:prstGeom prst="rect">
            <a:avLst/>
          </a:prstGeom>
        </p:spPr>
      </p:pic>
      <p:sp>
        <p:nvSpPr>
          <p:cNvPr id="117" name="Google Shape;117;p18"/>
          <p:cNvSpPr/>
          <p:nvPr/>
        </p:nvSpPr>
        <p:spPr>
          <a:xfrm>
            <a:off x="-4740650" y="4923"/>
            <a:ext cx="12304099" cy="6853077"/>
          </a:xfrm>
          <a:custGeom>
            <a:avLst/>
            <a:gdLst/>
            <a:ahLst/>
            <a:cxnLst/>
            <a:rect l="l" t="t" r="r" b="b"/>
            <a:pathLst>
              <a:path w="9228074" h="5139808" extrusionOk="0">
                <a:moveTo>
                  <a:pt x="0" y="0"/>
                </a:moveTo>
                <a:lnTo>
                  <a:pt x="9228074" y="0"/>
                </a:lnTo>
                <a:lnTo>
                  <a:pt x="6260605" y="5139808"/>
                </a:lnTo>
                <a:lnTo>
                  <a:pt x="4459107" y="5139808"/>
                </a:lnTo>
                <a:lnTo>
                  <a:pt x="80551" y="5139808"/>
                </a:lnTo>
                <a:lnTo>
                  <a:pt x="0" y="5139808"/>
                </a:lnTo>
                <a:lnTo>
                  <a:pt x="0" y="2075936"/>
                </a:lnTo>
                <a:lnTo>
                  <a:pt x="0" y="0"/>
                </a:lnTo>
                <a:close/>
              </a:path>
            </a:pathLst>
          </a:custGeom>
          <a:solidFill>
            <a:srgbClr val="FFFFFF">
              <a:alpha val="89800"/>
            </a:srgbClr>
          </a:solidFill>
          <a:ln>
            <a:noFill/>
          </a:ln>
        </p:spPr>
        <p:txBody>
          <a:bodyPr spcFirstLastPara="1" wrap="square" lIns="60967" tIns="30467" rIns="60967" bIns="30467" anchor="ctr" anchorCtr="0">
            <a:noAutofit/>
          </a:bodyPr>
          <a:lstStyle/>
          <a:p>
            <a:pPr algn="ctr"/>
            <a:endParaRPr sz="1867">
              <a:solidFill>
                <a:srgbClr val="000000"/>
              </a:solidFill>
              <a:latin typeface="Montserrat Light"/>
              <a:ea typeface="Montserrat Light"/>
              <a:cs typeface="Montserrat Light"/>
              <a:sym typeface="Montserrat Light"/>
            </a:endParaRPr>
          </a:p>
        </p:txBody>
      </p:sp>
      <p:sp>
        <p:nvSpPr>
          <p:cNvPr id="119" name="Google Shape;119;p18"/>
          <p:cNvSpPr txBox="1">
            <a:spLocks noGrp="1"/>
          </p:cNvSpPr>
          <p:nvPr>
            <p:ph type="title"/>
          </p:nvPr>
        </p:nvSpPr>
        <p:spPr>
          <a:xfrm>
            <a:off x="609600" y="1219200"/>
            <a:ext cx="5486400" cy="914400"/>
          </a:xfrm>
          <a:prstGeom prst="rect">
            <a:avLst/>
          </a:prstGeom>
        </p:spPr>
        <p:txBody>
          <a:bodyPr spcFirstLastPara="1" vert="horz" wrap="square" lIns="0" tIns="0" rIns="0" bIns="0" rtlCol="0" anchor="t" anchorCtr="0">
            <a:noAutofit/>
          </a:bodyPr>
          <a:lstStyle/>
          <a:p>
            <a:r>
              <a:rPr lang="en" dirty="0">
                <a:latin typeface="Montserrat ExtraBold"/>
                <a:ea typeface="Montserrat ExtraBold"/>
                <a:cs typeface="Montserrat ExtraBold"/>
                <a:sym typeface="Montserrat ExtraBold"/>
              </a:rPr>
              <a:t>REAL LIFE </a:t>
            </a:r>
            <a:br>
              <a:rPr lang="en" dirty="0">
                <a:latin typeface="Montserrat ExtraBold"/>
                <a:ea typeface="Montserrat ExtraBold"/>
                <a:cs typeface="Montserrat ExtraBold"/>
                <a:sym typeface="Montserrat ExtraBold"/>
              </a:rPr>
            </a:br>
            <a:r>
              <a:rPr lang="en" dirty="0">
                <a:solidFill>
                  <a:schemeClr val="accent1"/>
                </a:solidFill>
                <a:latin typeface="Montserrat ExtraBold"/>
                <a:ea typeface="Montserrat ExtraBold"/>
                <a:cs typeface="Montserrat ExtraBold"/>
                <a:sym typeface="Montserrat ExtraBold"/>
              </a:rPr>
              <a:t>SCENERIO</a:t>
            </a:r>
            <a:endParaRPr dirty="0">
              <a:solidFill>
                <a:schemeClr val="accent1"/>
              </a:solidFill>
              <a:latin typeface="Montserrat ExtraBold"/>
              <a:ea typeface="Montserrat ExtraBold"/>
              <a:cs typeface="Montserrat ExtraBold"/>
              <a:sym typeface="Montserrat ExtraBold"/>
            </a:endParaRPr>
          </a:p>
        </p:txBody>
      </p:sp>
      <p:sp>
        <p:nvSpPr>
          <p:cNvPr id="124" name="Google Shape;124;p18" descr="e7d195523061f1c0cef09ac28eaae964ec9988a5cce77c8b8C1E4685C6E6B40CD7615480512384A61EE159C6FE0045D14B61E85D0A95589D558B81FFC809322ACC20DC2254D928200A3EA0841B8B1814E3C79D0DF8AF216FB497AA06F6F4B721085BA35F6799E590F516F06AFC91D3DE45A045845BF66CE115A619C1BE5F8BA40CD67ABFF3CFB4F6"/>
          <p:cNvSpPr/>
          <p:nvPr/>
        </p:nvSpPr>
        <p:spPr>
          <a:xfrm>
            <a:off x="611400" y="2536000"/>
            <a:ext cx="5265600" cy="1530800"/>
          </a:xfrm>
          <a:prstGeom prst="rect">
            <a:avLst/>
          </a:prstGeom>
          <a:noFill/>
          <a:ln>
            <a:noFill/>
          </a:ln>
        </p:spPr>
        <p:txBody>
          <a:bodyPr spcFirstLastPara="1" wrap="square" lIns="0" tIns="0" rIns="0" bIns="0" anchor="t" anchorCtr="0">
            <a:noAutofit/>
          </a:bodyPr>
          <a:lstStyle/>
          <a:p>
            <a:pPr>
              <a:lnSpc>
                <a:spcPct val="115000"/>
              </a:lnSpc>
              <a:spcBef>
                <a:spcPts val="1333"/>
              </a:spcBef>
              <a:buClr>
                <a:schemeClr val="dk1"/>
              </a:buClr>
              <a:buSzPts val="1100"/>
            </a:pPr>
            <a:r>
              <a:rPr lang="en-US" sz="2400" b="1" dirty="0">
                <a:solidFill>
                  <a:schemeClr val="dk2"/>
                </a:solidFill>
                <a:latin typeface="Montserrat"/>
              </a:rPr>
              <a:t>Customer searching for a 2017 Honda Accord on the web and finds yours</a:t>
            </a:r>
          </a:p>
          <a:p>
            <a:pPr>
              <a:lnSpc>
                <a:spcPct val="115000"/>
              </a:lnSpc>
              <a:spcBef>
                <a:spcPts val="1333"/>
              </a:spcBef>
              <a:buClr>
                <a:schemeClr val="dk1"/>
              </a:buClr>
              <a:buSzPts val="1100"/>
            </a:pPr>
            <a:r>
              <a:rPr lang="en-US" sz="2400" dirty="0">
                <a:solidFill>
                  <a:schemeClr val="dk2"/>
                </a:solidFill>
                <a:latin typeface="Montserrat Light"/>
                <a:cs typeface="Montserrat Light"/>
              </a:rPr>
              <a:t>Customer pulls Carfax and see that the vehicle has an accident reported</a:t>
            </a:r>
            <a:endParaRPr sz="2400" dirty="0">
              <a:solidFill>
                <a:schemeClr val="dk2"/>
              </a:solidFill>
              <a:latin typeface="Montserrat Light"/>
              <a:ea typeface="Montserrat Light"/>
              <a:cs typeface="Montserrat Light"/>
              <a:sym typeface="Montserrat Light"/>
            </a:endParaRPr>
          </a:p>
          <a:p>
            <a:pPr>
              <a:lnSpc>
                <a:spcPct val="115000"/>
              </a:lnSpc>
              <a:spcBef>
                <a:spcPts val="1333"/>
              </a:spcBef>
            </a:pPr>
            <a:endParaRPr sz="2400" dirty="0">
              <a:solidFill>
                <a:schemeClr val="dk2"/>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25180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AAB8A3-51B1-4765-A1E7-81DAEB75BCE1}"/>
              </a:ext>
            </a:extLst>
          </p:cNvPr>
          <p:cNvPicPr>
            <a:picLocks noChangeAspect="1"/>
          </p:cNvPicPr>
          <p:nvPr/>
        </p:nvPicPr>
        <p:blipFill>
          <a:blip r:embed="rId2"/>
          <a:stretch>
            <a:fillRect/>
          </a:stretch>
        </p:blipFill>
        <p:spPr>
          <a:xfrm>
            <a:off x="2617305" y="1749287"/>
            <a:ext cx="6957391" cy="4691925"/>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96057613-2AEA-4743-82C3-4073C3E72A1A}"/>
              </a:ext>
            </a:extLst>
          </p:cNvPr>
          <p:cNvSpPr>
            <a:spLocks noGrp="1"/>
          </p:cNvSpPr>
          <p:nvPr>
            <p:ph type="title"/>
          </p:nvPr>
        </p:nvSpPr>
        <p:spPr>
          <a:xfrm>
            <a:off x="569844" y="834887"/>
            <a:ext cx="8468139" cy="914400"/>
          </a:xfrm>
        </p:spPr>
        <p:txBody>
          <a:bodyPr/>
          <a:lstStyle/>
          <a:p>
            <a:r>
              <a:rPr lang="en-US" dirty="0">
                <a:solidFill>
                  <a:srgbClr val="2099D8"/>
                </a:solidFill>
              </a:rPr>
              <a:t>WHAT THE CUSTOMER IMAGINES</a:t>
            </a:r>
          </a:p>
        </p:txBody>
      </p:sp>
    </p:spTree>
    <p:extLst>
      <p:ext uri="{BB962C8B-B14F-4D97-AF65-F5344CB8AC3E}">
        <p14:creationId xmlns:p14="http://schemas.microsoft.com/office/powerpoint/2010/main" val="3851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057613-2AEA-4743-82C3-4073C3E72A1A}"/>
              </a:ext>
            </a:extLst>
          </p:cNvPr>
          <p:cNvSpPr>
            <a:spLocks noGrp="1"/>
          </p:cNvSpPr>
          <p:nvPr>
            <p:ph type="title"/>
          </p:nvPr>
        </p:nvSpPr>
        <p:spPr>
          <a:xfrm>
            <a:off x="569844" y="834887"/>
            <a:ext cx="8468139" cy="914400"/>
          </a:xfrm>
        </p:spPr>
        <p:txBody>
          <a:bodyPr/>
          <a:lstStyle/>
          <a:p>
            <a:r>
              <a:rPr lang="en-US" dirty="0">
                <a:solidFill>
                  <a:srgbClr val="2099D8"/>
                </a:solidFill>
              </a:rPr>
              <a:t>THE REALITY</a:t>
            </a:r>
          </a:p>
        </p:txBody>
      </p:sp>
      <p:pic>
        <p:nvPicPr>
          <p:cNvPr id="5" name="Content Placeholder 8">
            <a:extLst>
              <a:ext uri="{FF2B5EF4-FFF2-40B4-BE49-F238E27FC236}">
                <a16:creationId xmlns:a16="http://schemas.microsoft.com/office/drawing/2014/main" id="{1791D346-16A0-1647-9BC6-CA70358BEDA2}"/>
              </a:ext>
            </a:extLst>
          </p:cNvPr>
          <p:cNvPicPr>
            <a:picLocks noChangeAspect="1"/>
          </p:cNvPicPr>
          <p:nvPr/>
        </p:nvPicPr>
        <p:blipFill>
          <a:blip r:embed="rId2"/>
          <a:stretch>
            <a:fillRect/>
          </a:stretch>
        </p:blipFill>
        <p:spPr>
          <a:xfrm>
            <a:off x="569844" y="1941444"/>
            <a:ext cx="6979459" cy="4535947"/>
          </a:xfrm>
          <a:prstGeom prst="rect">
            <a:avLst/>
          </a:prstGeom>
          <a:noFill/>
          <a:ln>
            <a:noFill/>
          </a:ln>
          <a:effectLst>
            <a:outerShdw blurRad="50800" dist="381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8701CDA7-77B7-734E-A3F3-36A8D154F3FE}"/>
              </a:ext>
            </a:extLst>
          </p:cNvPr>
          <p:cNvCxnSpPr>
            <a:cxnSpLocks/>
          </p:cNvCxnSpPr>
          <p:nvPr/>
        </p:nvCxnSpPr>
        <p:spPr>
          <a:xfrm flipH="1">
            <a:off x="6930887" y="3710609"/>
            <a:ext cx="2531165" cy="609600"/>
          </a:xfrm>
          <a:custGeom>
            <a:avLst/>
            <a:gdLst>
              <a:gd name="connsiteX0" fmla="*/ 0 w 2531165"/>
              <a:gd name="connsiteY0" fmla="*/ 0 h 609600"/>
              <a:gd name="connsiteX1" fmla="*/ 2531165 w 2531165"/>
              <a:gd name="connsiteY1" fmla="*/ 609600 h 609600"/>
            </a:gdLst>
            <a:ahLst/>
            <a:cxnLst>
              <a:cxn ang="0">
                <a:pos x="connsiteX0" y="connsiteY0"/>
              </a:cxn>
              <a:cxn ang="0">
                <a:pos x="connsiteX1" y="connsiteY1"/>
              </a:cxn>
            </a:cxnLst>
            <a:rect l="l" t="t" r="r" b="b"/>
            <a:pathLst>
              <a:path w="2531165" h="609600" fill="none" extrusionOk="0">
                <a:moveTo>
                  <a:pt x="0" y="0"/>
                </a:moveTo>
                <a:cubicBezTo>
                  <a:pt x="533845" y="225809"/>
                  <a:pt x="1311065" y="401043"/>
                  <a:pt x="2531165" y="609600"/>
                </a:cubicBezTo>
              </a:path>
              <a:path w="2531165" h="609600" fill="none" stroke="0" extrusionOk="0">
                <a:moveTo>
                  <a:pt x="0" y="0"/>
                </a:moveTo>
                <a:cubicBezTo>
                  <a:pt x="258931" y="203551"/>
                  <a:pt x="1586370" y="232941"/>
                  <a:pt x="2531165" y="609600"/>
                </a:cubicBezTo>
              </a:path>
            </a:pathLst>
          </a:custGeom>
          <a:ln w="57150">
            <a:solidFill>
              <a:srgbClr val="F26522"/>
            </a:solidFill>
            <a:miter/>
            <a:tailEnd type="stealth"/>
            <a:extLst>
              <a:ext uri="{C807C97D-BFC1-408E-A445-0C87EB9F89A2}">
                <ask:lineSketchStyleProps xmlns:ask="http://schemas.microsoft.com/office/drawing/2018/sketchyshapes" sd="2588848963">
                  <a:prstGeom prst="straightConnector1">
                    <a:avLst/>
                  </a:prstGeom>
                  <ask:type>
                    <ask:lineSketchCurved/>
                  </ask:type>
                </ask:lineSketchStyleProps>
              </a:ext>
            </a:extLst>
          </a:ln>
        </p:spPr>
      </p:cxnSp>
      <p:cxnSp>
        <p:nvCxnSpPr>
          <p:cNvPr id="15" name="Straight Arrow Connector 14">
            <a:extLst>
              <a:ext uri="{FF2B5EF4-FFF2-40B4-BE49-F238E27FC236}">
                <a16:creationId xmlns:a16="http://schemas.microsoft.com/office/drawing/2014/main" id="{1415F2B4-A189-2344-A153-91CFF13ED708}"/>
              </a:ext>
            </a:extLst>
          </p:cNvPr>
          <p:cNvCxnSpPr>
            <a:cxnSpLocks/>
          </p:cNvCxnSpPr>
          <p:nvPr/>
        </p:nvCxnSpPr>
        <p:spPr>
          <a:xfrm flipH="1">
            <a:off x="5406887" y="3710610"/>
            <a:ext cx="4055165" cy="1806713"/>
          </a:xfrm>
          <a:custGeom>
            <a:avLst/>
            <a:gdLst>
              <a:gd name="connsiteX0" fmla="*/ 0 w 4055165"/>
              <a:gd name="connsiteY0" fmla="*/ 0 h 1806713"/>
              <a:gd name="connsiteX1" fmla="*/ 4055165 w 4055165"/>
              <a:gd name="connsiteY1" fmla="*/ 1806713 h 1806713"/>
            </a:gdLst>
            <a:ahLst/>
            <a:cxnLst>
              <a:cxn ang="0">
                <a:pos x="connsiteX0" y="connsiteY0"/>
              </a:cxn>
              <a:cxn ang="0">
                <a:pos x="connsiteX1" y="connsiteY1"/>
              </a:cxn>
            </a:cxnLst>
            <a:rect l="l" t="t" r="r" b="b"/>
            <a:pathLst>
              <a:path w="4055165" h="1806713" fill="none" extrusionOk="0">
                <a:moveTo>
                  <a:pt x="0" y="0"/>
                </a:moveTo>
                <a:cubicBezTo>
                  <a:pt x="654933" y="395289"/>
                  <a:pt x="2809500" y="1342502"/>
                  <a:pt x="4055165" y="1806713"/>
                </a:cubicBezTo>
              </a:path>
              <a:path w="4055165" h="1806713" fill="none" stroke="0" extrusionOk="0">
                <a:moveTo>
                  <a:pt x="0" y="0"/>
                </a:moveTo>
                <a:cubicBezTo>
                  <a:pt x="1929794" y="1010062"/>
                  <a:pt x="2173188" y="809519"/>
                  <a:pt x="4055165" y="1806713"/>
                </a:cubicBezTo>
              </a:path>
            </a:pathLst>
          </a:custGeom>
          <a:ln w="57150">
            <a:solidFill>
              <a:srgbClr val="F26522"/>
            </a:solidFill>
            <a:miter/>
            <a:tailEnd type="stealth"/>
            <a:extLst>
              <a:ext uri="{C807C97D-BFC1-408E-A445-0C87EB9F89A2}">
                <ask:lineSketchStyleProps xmlns:ask="http://schemas.microsoft.com/office/drawing/2018/sketchyshapes" sd="2588848963">
                  <a:prstGeom prst="straightConnector1">
                    <a:avLst/>
                  </a:prstGeom>
                  <ask:type>
                    <ask:lineSketchCurved/>
                  </ask:type>
                </ask:lineSketchStyleProps>
              </a:ext>
            </a:extLst>
          </a:ln>
        </p:spPr>
      </p:cxnSp>
      <p:sp>
        <p:nvSpPr>
          <p:cNvPr id="19" name="TextBox 18">
            <a:extLst>
              <a:ext uri="{FF2B5EF4-FFF2-40B4-BE49-F238E27FC236}">
                <a16:creationId xmlns:a16="http://schemas.microsoft.com/office/drawing/2014/main" id="{17ED5BF1-B176-6640-B662-66088B746BFD}"/>
              </a:ext>
            </a:extLst>
          </p:cNvPr>
          <p:cNvSpPr txBox="1"/>
          <p:nvPr/>
        </p:nvSpPr>
        <p:spPr>
          <a:xfrm>
            <a:off x="8196470" y="1941444"/>
            <a:ext cx="3544957" cy="2308324"/>
          </a:xfrm>
          <a:prstGeom prst="rect">
            <a:avLst/>
          </a:prstGeom>
          <a:noFill/>
        </p:spPr>
        <p:txBody>
          <a:bodyPr wrap="square" rtlCol="0">
            <a:spAutoFit/>
          </a:bodyPr>
          <a:lstStyle/>
          <a:p>
            <a:pPr defTabSz="914377">
              <a:defRPr/>
            </a:pPr>
            <a:r>
              <a:rPr lang="en-US" sz="2400" b="1" dirty="0">
                <a:solidFill>
                  <a:prstClr val="black"/>
                </a:solidFill>
                <a:latin typeface="Montserrat" pitchFamily="2" charset="77"/>
              </a:rPr>
              <a:t>Cosmetic Damage:</a:t>
            </a:r>
            <a:br>
              <a:rPr lang="en-US" sz="2400" dirty="0">
                <a:solidFill>
                  <a:prstClr val="black"/>
                </a:solidFill>
                <a:latin typeface="Montserrat" pitchFamily="2" charset="77"/>
              </a:rPr>
            </a:br>
            <a:br>
              <a:rPr lang="en-US" sz="2400" dirty="0">
                <a:solidFill>
                  <a:prstClr val="black"/>
                </a:solidFill>
                <a:latin typeface="Montserrat" pitchFamily="2" charset="77"/>
              </a:rPr>
            </a:br>
            <a:r>
              <a:rPr lang="en-US" sz="2400" dirty="0">
                <a:solidFill>
                  <a:prstClr val="black"/>
                </a:solidFill>
                <a:latin typeface="Montserrat" pitchFamily="2" charset="77"/>
              </a:rPr>
              <a:t>A minor collision resulted in a pushed in grill and scuffed bumper. </a:t>
            </a:r>
          </a:p>
        </p:txBody>
      </p:sp>
    </p:spTree>
    <p:extLst>
      <p:ext uri="{BB962C8B-B14F-4D97-AF65-F5344CB8AC3E}">
        <p14:creationId xmlns:p14="http://schemas.microsoft.com/office/powerpoint/2010/main" val="955867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63ECFBD-280E-4DF1-AD49-D757CB435522}"/>
              </a:ext>
            </a:extLst>
          </p:cNvPr>
          <p:cNvPicPr>
            <a:picLocks noGrp="1" noChangeAspect="1"/>
          </p:cNvPicPr>
          <p:nvPr>
            <p:ph idx="4294967295"/>
          </p:nvPr>
        </p:nvPicPr>
        <p:blipFill>
          <a:blip r:embed="rId2"/>
          <a:stretch>
            <a:fillRect/>
          </a:stretch>
        </p:blipFill>
        <p:spPr>
          <a:xfrm>
            <a:off x="6072718" y="2927155"/>
            <a:ext cx="5077265" cy="3299959"/>
          </a:xfrm>
          <a:effectLst>
            <a:outerShdw blurRad="50800" dist="38100" dir="2700000" algn="tl" rotWithShape="0">
              <a:prstClr val="black">
                <a:alpha val="40000"/>
              </a:prstClr>
            </a:outerShdw>
          </a:effectLst>
        </p:spPr>
      </p:pic>
      <p:sp>
        <p:nvSpPr>
          <p:cNvPr id="12" name="Title 1">
            <a:extLst>
              <a:ext uri="{FF2B5EF4-FFF2-40B4-BE49-F238E27FC236}">
                <a16:creationId xmlns:a16="http://schemas.microsoft.com/office/drawing/2014/main" id="{EAC4C06F-6DAE-481B-A392-438E24879E41}"/>
              </a:ext>
            </a:extLst>
          </p:cNvPr>
          <p:cNvSpPr txBox="1">
            <a:spLocks/>
          </p:cNvSpPr>
          <p:nvPr/>
        </p:nvSpPr>
        <p:spPr>
          <a:xfrm>
            <a:off x="838200" y="1036301"/>
            <a:ext cx="10515600" cy="1286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a:defRPr/>
            </a:pPr>
            <a:endParaRPr lang="en-US" sz="3600" b="1" dirty="0">
              <a:solidFill>
                <a:prstClr val="black"/>
              </a:solidFill>
              <a:latin typeface="Calibri Light" panose="020F0302020204030204"/>
            </a:endParaRPr>
          </a:p>
        </p:txBody>
      </p:sp>
      <p:pic>
        <p:nvPicPr>
          <p:cNvPr id="10" name="Picture 9">
            <a:extLst>
              <a:ext uri="{FF2B5EF4-FFF2-40B4-BE49-F238E27FC236}">
                <a16:creationId xmlns:a16="http://schemas.microsoft.com/office/drawing/2014/main" id="{028EB747-0874-47B3-8CE5-68BF57E630E4}"/>
              </a:ext>
            </a:extLst>
          </p:cNvPr>
          <p:cNvPicPr>
            <a:picLocks noChangeAspect="1"/>
          </p:cNvPicPr>
          <p:nvPr/>
        </p:nvPicPr>
        <p:blipFill>
          <a:blip r:embed="rId3"/>
          <a:stretch>
            <a:fillRect/>
          </a:stretch>
        </p:blipFill>
        <p:spPr>
          <a:xfrm>
            <a:off x="623238" y="2927155"/>
            <a:ext cx="4913084" cy="3313285"/>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151633BA-C92C-4D1E-A4E5-20C8F680FA87}"/>
              </a:ext>
            </a:extLst>
          </p:cNvPr>
          <p:cNvSpPr txBox="1"/>
          <p:nvPr/>
        </p:nvSpPr>
        <p:spPr>
          <a:xfrm>
            <a:off x="560555" y="1455696"/>
            <a:ext cx="10297356" cy="1569660"/>
          </a:xfrm>
          <a:prstGeom prst="rect">
            <a:avLst/>
          </a:prstGeom>
          <a:noFill/>
        </p:spPr>
        <p:txBody>
          <a:bodyPr wrap="square" rtlCol="0">
            <a:spAutoFit/>
          </a:bodyPr>
          <a:lstStyle/>
          <a:p>
            <a:pPr defTabSz="914377">
              <a:defRPr/>
            </a:pPr>
            <a:r>
              <a:rPr lang="en-US" sz="2400" b="1" dirty="0">
                <a:solidFill>
                  <a:prstClr val="black"/>
                </a:solidFill>
                <a:latin typeface="Montserrat" pitchFamily="2" charset="77"/>
              </a:rPr>
              <a:t>Both Vehicles Show Accident Reported to Carfax</a:t>
            </a:r>
          </a:p>
          <a:p>
            <a:pPr defTabSz="914377">
              <a:defRPr/>
            </a:pPr>
            <a:br>
              <a:rPr lang="en-US" sz="2400" dirty="0">
                <a:solidFill>
                  <a:prstClr val="black"/>
                </a:solidFill>
                <a:latin typeface="Montserrat" pitchFamily="2" charset="77"/>
              </a:rPr>
            </a:br>
            <a:r>
              <a:rPr lang="en-US" sz="2400" dirty="0">
                <a:solidFill>
                  <a:prstClr val="black"/>
                </a:solidFill>
                <a:latin typeface="Montserrat" pitchFamily="2" charset="77"/>
              </a:rPr>
              <a:t>A True360 Inspection report uploaded to the Carfax and available on the web link makes them very different</a:t>
            </a:r>
          </a:p>
        </p:txBody>
      </p:sp>
      <p:sp>
        <p:nvSpPr>
          <p:cNvPr id="3" name="Triangle 2">
            <a:extLst>
              <a:ext uri="{FF2B5EF4-FFF2-40B4-BE49-F238E27FC236}">
                <a16:creationId xmlns:a16="http://schemas.microsoft.com/office/drawing/2014/main" id="{B4EBB2A5-C3E4-5348-B27C-359B87E5A632}"/>
              </a:ext>
            </a:extLst>
          </p:cNvPr>
          <p:cNvSpPr/>
          <p:nvPr/>
        </p:nvSpPr>
        <p:spPr>
          <a:xfrm rot="495064">
            <a:off x="10913507" y="5816296"/>
            <a:ext cx="649356" cy="821635"/>
          </a:xfrm>
          <a:prstGeom prst="triangle">
            <a:avLst/>
          </a:prstGeom>
          <a:solidFill>
            <a:srgbClr val="F3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3">
            <a:extLst>
              <a:ext uri="{FF2B5EF4-FFF2-40B4-BE49-F238E27FC236}">
                <a16:creationId xmlns:a16="http://schemas.microsoft.com/office/drawing/2014/main" id="{0ABA43A8-5854-6CA8-F325-2438188038A7}"/>
              </a:ext>
            </a:extLst>
          </p:cNvPr>
          <p:cNvSpPr txBox="1">
            <a:spLocks/>
          </p:cNvSpPr>
          <p:nvPr/>
        </p:nvSpPr>
        <p:spPr>
          <a:xfrm>
            <a:off x="569844" y="834887"/>
            <a:ext cx="8468139" cy="91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9pPr>
          </a:lstStyle>
          <a:p>
            <a:r>
              <a:rPr lang="en-US" sz="3200" dirty="0">
                <a:solidFill>
                  <a:srgbClr val="2099D8"/>
                </a:solidFill>
              </a:rPr>
              <a:t>PERCEPTION </a:t>
            </a:r>
            <a:r>
              <a:rPr lang="en-US" sz="3200" dirty="0">
                <a:solidFill>
                  <a:schemeClr val="tx1"/>
                </a:solidFill>
              </a:rPr>
              <a:t>vs.</a:t>
            </a:r>
            <a:r>
              <a:rPr lang="en-US" sz="3200" dirty="0">
                <a:solidFill>
                  <a:srgbClr val="2099D8"/>
                </a:solidFill>
              </a:rPr>
              <a:t> REALITY</a:t>
            </a:r>
          </a:p>
        </p:txBody>
      </p:sp>
    </p:spTree>
    <p:extLst>
      <p:ext uri="{BB962C8B-B14F-4D97-AF65-F5344CB8AC3E}">
        <p14:creationId xmlns:p14="http://schemas.microsoft.com/office/powerpoint/2010/main" val="3165048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7E145F51-965D-60D3-56A2-1A9A57A7AE2D}"/>
              </a:ext>
            </a:extLst>
          </p:cNvPr>
          <p:cNvSpPr/>
          <p:nvPr/>
        </p:nvSpPr>
        <p:spPr>
          <a:xfrm>
            <a:off x="6205491" y="90893"/>
            <a:ext cx="5527023" cy="3364275"/>
          </a:xfrm>
          <a:prstGeom prst="rect">
            <a:avLst/>
          </a:prstGeom>
          <a:blipFill>
            <a:blip r:embed="rId2"/>
            <a:stretch>
              <a:fillRect/>
            </a:stretch>
          </a:blipFill>
          <a:ln w="12700">
            <a:miter lim="400000"/>
          </a:ln>
        </p:spPr>
        <p:txBody>
          <a:bodyPr lIns="25400" tIns="25400" rIns="25400" bIns="25400"/>
          <a:lstStyle/>
          <a:p>
            <a:pPr defTabSz="457189" hangingPunct="0">
              <a:defRPr sz="1200" b="0">
                <a:solidFill>
                  <a:srgbClr val="000000"/>
                </a:solidFill>
                <a:latin typeface="Arial"/>
                <a:ea typeface="Arial"/>
                <a:cs typeface="Arial"/>
                <a:sym typeface="Arial"/>
              </a:defRPr>
            </a:pPr>
            <a:endParaRPr sz="1200"/>
          </a:p>
        </p:txBody>
      </p:sp>
      <p:sp>
        <p:nvSpPr>
          <p:cNvPr id="4" name="object 5">
            <a:extLst>
              <a:ext uri="{FF2B5EF4-FFF2-40B4-BE49-F238E27FC236}">
                <a16:creationId xmlns:a16="http://schemas.microsoft.com/office/drawing/2014/main" id="{02789257-A5A4-145F-B430-37F356542FD6}"/>
              </a:ext>
            </a:extLst>
          </p:cNvPr>
          <p:cNvSpPr/>
          <p:nvPr/>
        </p:nvSpPr>
        <p:spPr>
          <a:xfrm>
            <a:off x="5754567" y="3346495"/>
            <a:ext cx="3048575" cy="3328587"/>
          </a:xfrm>
          <a:prstGeom prst="rect">
            <a:avLst/>
          </a:prstGeom>
          <a:blipFill>
            <a:blip r:embed="rId3"/>
            <a:stretch>
              <a:fillRect/>
            </a:stretch>
          </a:blipFill>
          <a:ln w="12700">
            <a:miter lim="400000"/>
          </a:ln>
        </p:spPr>
        <p:txBody>
          <a:bodyPr lIns="25400" tIns="25400" rIns="25400" bIns="25400"/>
          <a:lstStyle/>
          <a:p>
            <a:pPr defTabSz="457189" hangingPunct="0">
              <a:defRPr sz="1200" b="0">
                <a:solidFill>
                  <a:srgbClr val="000000"/>
                </a:solidFill>
                <a:latin typeface="Arial"/>
                <a:ea typeface="Arial"/>
                <a:cs typeface="Arial"/>
                <a:sym typeface="Arial"/>
              </a:defRPr>
            </a:pPr>
            <a:endParaRPr sz="1200"/>
          </a:p>
        </p:txBody>
      </p:sp>
      <p:sp>
        <p:nvSpPr>
          <p:cNvPr id="5" name="object 6">
            <a:extLst>
              <a:ext uri="{FF2B5EF4-FFF2-40B4-BE49-F238E27FC236}">
                <a16:creationId xmlns:a16="http://schemas.microsoft.com/office/drawing/2014/main" id="{58B6AFA3-2CCD-3F64-A32D-A85ED5832FDA}"/>
              </a:ext>
            </a:extLst>
          </p:cNvPr>
          <p:cNvSpPr/>
          <p:nvPr/>
        </p:nvSpPr>
        <p:spPr>
          <a:xfrm>
            <a:off x="8464721" y="3375158"/>
            <a:ext cx="3179119" cy="3312439"/>
          </a:xfrm>
          <a:prstGeom prst="rect">
            <a:avLst/>
          </a:prstGeom>
          <a:blipFill>
            <a:blip r:embed="rId4"/>
            <a:stretch>
              <a:fillRect/>
            </a:stretch>
          </a:blipFill>
          <a:ln w="12700">
            <a:miter lim="400000"/>
          </a:ln>
        </p:spPr>
        <p:txBody>
          <a:bodyPr lIns="25400" tIns="25400" rIns="25400" bIns="25400"/>
          <a:lstStyle/>
          <a:p>
            <a:pPr defTabSz="457189" hangingPunct="0">
              <a:defRPr sz="1200" b="0">
                <a:solidFill>
                  <a:srgbClr val="000000"/>
                </a:solidFill>
                <a:latin typeface="Arial"/>
                <a:ea typeface="Arial"/>
                <a:cs typeface="Arial"/>
                <a:sym typeface="Arial"/>
              </a:defRPr>
            </a:pPr>
            <a:endParaRPr sz="1200"/>
          </a:p>
        </p:txBody>
      </p:sp>
      <p:sp>
        <p:nvSpPr>
          <p:cNvPr id="6" name="object 12">
            <a:extLst>
              <a:ext uri="{FF2B5EF4-FFF2-40B4-BE49-F238E27FC236}">
                <a16:creationId xmlns:a16="http://schemas.microsoft.com/office/drawing/2014/main" id="{7BAFBF50-105C-9E83-AB83-C35477652195}"/>
              </a:ext>
            </a:extLst>
          </p:cNvPr>
          <p:cNvSpPr/>
          <p:nvPr/>
        </p:nvSpPr>
        <p:spPr>
          <a:xfrm>
            <a:off x="10189473" y="5482394"/>
            <a:ext cx="1302071" cy="4809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1977" y="21537"/>
                </a:lnTo>
                <a:lnTo>
                  <a:pt x="13117" y="21351"/>
                </a:lnTo>
                <a:lnTo>
                  <a:pt x="14214" y="21049"/>
                </a:lnTo>
                <a:lnTo>
                  <a:pt x="15261" y="20639"/>
                </a:lnTo>
                <a:lnTo>
                  <a:pt x="16251" y="20125"/>
                </a:lnTo>
                <a:lnTo>
                  <a:pt x="17178" y="19516"/>
                </a:lnTo>
                <a:lnTo>
                  <a:pt x="18036" y="18818"/>
                </a:lnTo>
                <a:lnTo>
                  <a:pt x="18818" y="18036"/>
                </a:lnTo>
                <a:lnTo>
                  <a:pt x="19516" y="17178"/>
                </a:lnTo>
                <a:lnTo>
                  <a:pt x="20125" y="16251"/>
                </a:lnTo>
                <a:lnTo>
                  <a:pt x="20639" y="15261"/>
                </a:lnTo>
                <a:lnTo>
                  <a:pt x="21351" y="13117"/>
                </a:lnTo>
                <a:lnTo>
                  <a:pt x="21600" y="10800"/>
                </a:lnTo>
                <a:lnTo>
                  <a:pt x="21537" y="9623"/>
                </a:lnTo>
                <a:lnTo>
                  <a:pt x="21049" y="7386"/>
                </a:lnTo>
                <a:lnTo>
                  <a:pt x="20125" y="5349"/>
                </a:lnTo>
                <a:lnTo>
                  <a:pt x="19516" y="4422"/>
                </a:lnTo>
                <a:lnTo>
                  <a:pt x="18818" y="3564"/>
                </a:lnTo>
                <a:lnTo>
                  <a:pt x="18036" y="2782"/>
                </a:lnTo>
                <a:lnTo>
                  <a:pt x="17178" y="2084"/>
                </a:lnTo>
                <a:lnTo>
                  <a:pt x="16251" y="1475"/>
                </a:lnTo>
                <a:lnTo>
                  <a:pt x="15261" y="961"/>
                </a:lnTo>
                <a:lnTo>
                  <a:pt x="14214" y="551"/>
                </a:lnTo>
                <a:lnTo>
                  <a:pt x="13117" y="249"/>
                </a:lnTo>
                <a:lnTo>
                  <a:pt x="11977" y="63"/>
                </a:lnTo>
                <a:lnTo>
                  <a:pt x="10800" y="0"/>
                </a:lnTo>
                <a:lnTo>
                  <a:pt x="9623" y="63"/>
                </a:lnTo>
                <a:lnTo>
                  <a:pt x="8483" y="249"/>
                </a:lnTo>
                <a:lnTo>
                  <a:pt x="7386" y="551"/>
                </a:lnTo>
                <a:lnTo>
                  <a:pt x="6339" y="961"/>
                </a:lnTo>
                <a:lnTo>
                  <a:pt x="5349" y="1475"/>
                </a:lnTo>
                <a:lnTo>
                  <a:pt x="4422" y="2084"/>
                </a:lnTo>
                <a:lnTo>
                  <a:pt x="3564" y="2782"/>
                </a:lnTo>
                <a:lnTo>
                  <a:pt x="2782" y="3564"/>
                </a:lnTo>
                <a:lnTo>
                  <a:pt x="2084" y="4422"/>
                </a:lnTo>
                <a:lnTo>
                  <a:pt x="1475" y="5349"/>
                </a:lnTo>
                <a:lnTo>
                  <a:pt x="961" y="6339"/>
                </a:lnTo>
                <a:lnTo>
                  <a:pt x="249" y="8483"/>
                </a:lnTo>
                <a:lnTo>
                  <a:pt x="0" y="10800"/>
                </a:lnTo>
                <a:lnTo>
                  <a:pt x="63" y="11977"/>
                </a:lnTo>
                <a:lnTo>
                  <a:pt x="551" y="14214"/>
                </a:lnTo>
                <a:lnTo>
                  <a:pt x="1475" y="16251"/>
                </a:lnTo>
                <a:lnTo>
                  <a:pt x="2084" y="17178"/>
                </a:lnTo>
                <a:lnTo>
                  <a:pt x="2782" y="18036"/>
                </a:lnTo>
                <a:lnTo>
                  <a:pt x="3564" y="18818"/>
                </a:lnTo>
                <a:lnTo>
                  <a:pt x="4422" y="19516"/>
                </a:lnTo>
                <a:lnTo>
                  <a:pt x="5349" y="20125"/>
                </a:lnTo>
                <a:lnTo>
                  <a:pt x="6339" y="20639"/>
                </a:lnTo>
                <a:lnTo>
                  <a:pt x="7386" y="21049"/>
                </a:lnTo>
                <a:lnTo>
                  <a:pt x="8483" y="21351"/>
                </a:lnTo>
                <a:lnTo>
                  <a:pt x="9623" y="21537"/>
                </a:lnTo>
                <a:lnTo>
                  <a:pt x="10800" y="21600"/>
                </a:lnTo>
                <a:close/>
              </a:path>
            </a:pathLst>
          </a:custGeom>
          <a:ln w="53975">
            <a:solidFill>
              <a:srgbClr val="F26522"/>
            </a:solidFill>
          </a:ln>
        </p:spPr>
        <p:txBody>
          <a:bodyPr lIns="25400" tIns="25400" rIns="25400" bIns="25400"/>
          <a:lstStyle/>
          <a:p>
            <a:pPr defTabSz="457189" hangingPunct="0">
              <a:defRPr sz="1200" b="0">
                <a:solidFill>
                  <a:srgbClr val="000000"/>
                </a:solidFill>
                <a:latin typeface="Arial"/>
                <a:ea typeface="Arial"/>
                <a:cs typeface="Arial"/>
                <a:sym typeface="Arial"/>
              </a:defRPr>
            </a:pPr>
            <a:endParaRPr sz="1200"/>
          </a:p>
        </p:txBody>
      </p:sp>
      <p:sp>
        <p:nvSpPr>
          <p:cNvPr id="7" name="object 12">
            <a:extLst>
              <a:ext uri="{FF2B5EF4-FFF2-40B4-BE49-F238E27FC236}">
                <a16:creationId xmlns:a16="http://schemas.microsoft.com/office/drawing/2014/main" id="{250B660B-848B-4F0F-05FA-314643D36829}"/>
              </a:ext>
            </a:extLst>
          </p:cNvPr>
          <p:cNvSpPr/>
          <p:nvPr/>
        </p:nvSpPr>
        <p:spPr>
          <a:xfrm>
            <a:off x="7503021" y="5755467"/>
            <a:ext cx="1140195" cy="4809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1977" y="21537"/>
                </a:lnTo>
                <a:lnTo>
                  <a:pt x="13117" y="21351"/>
                </a:lnTo>
                <a:lnTo>
                  <a:pt x="14214" y="21049"/>
                </a:lnTo>
                <a:lnTo>
                  <a:pt x="15261" y="20639"/>
                </a:lnTo>
                <a:lnTo>
                  <a:pt x="16251" y="20125"/>
                </a:lnTo>
                <a:lnTo>
                  <a:pt x="17178" y="19516"/>
                </a:lnTo>
                <a:lnTo>
                  <a:pt x="18036" y="18818"/>
                </a:lnTo>
                <a:lnTo>
                  <a:pt x="18818" y="18036"/>
                </a:lnTo>
                <a:lnTo>
                  <a:pt x="19516" y="17178"/>
                </a:lnTo>
                <a:lnTo>
                  <a:pt x="20125" y="16251"/>
                </a:lnTo>
                <a:lnTo>
                  <a:pt x="20639" y="15261"/>
                </a:lnTo>
                <a:lnTo>
                  <a:pt x="21351" y="13117"/>
                </a:lnTo>
                <a:lnTo>
                  <a:pt x="21600" y="10800"/>
                </a:lnTo>
                <a:lnTo>
                  <a:pt x="21537" y="9623"/>
                </a:lnTo>
                <a:lnTo>
                  <a:pt x="21049" y="7386"/>
                </a:lnTo>
                <a:lnTo>
                  <a:pt x="20125" y="5349"/>
                </a:lnTo>
                <a:lnTo>
                  <a:pt x="19516" y="4422"/>
                </a:lnTo>
                <a:lnTo>
                  <a:pt x="18818" y="3564"/>
                </a:lnTo>
                <a:lnTo>
                  <a:pt x="18036" y="2782"/>
                </a:lnTo>
                <a:lnTo>
                  <a:pt x="17178" y="2084"/>
                </a:lnTo>
                <a:lnTo>
                  <a:pt x="16251" y="1475"/>
                </a:lnTo>
                <a:lnTo>
                  <a:pt x="15261" y="961"/>
                </a:lnTo>
                <a:lnTo>
                  <a:pt x="14214" y="551"/>
                </a:lnTo>
                <a:lnTo>
                  <a:pt x="13117" y="249"/>
                </a:lnTo>
                <a:lnTo>
                  <a:pt x="11977" y="63"/>
                </a:lnTo>
                <a:lnTo>
                  <a:pt x="10800" y="0"/>
                </a:lnTo>
                <a:lnTo>
                  <a:pt x="9623" y="63"/>
                </a:lnTo>
                <a:lnTo>
                  <a:pt x="8483" y="249"/>
                </a:lnTo>
                <a:lnTo>
                  <a:pt x="7386" y="551"/>
                </a:lnTo>
                <a:lnTo>
                  <a:pt x="6339" y="961"/>
                </a:lnTo>
                <a:lnTo>
                  <a:pt x="5349" y="1475"/>
                </a:lnTo>
                <a:lnTo>
                  <a:pt x="4422" y="2084"/>
                </a:lnTo>
                <a:lnTo>
                  <a:pt x="3564" y="2782"/>
                </a:lnTo>
                <a:lnTo>
                  <a:pt x="2782" y="3564"/>
                </a:lnTo>
                <a:lnTo>
                  <a:pt x="2084" y="4422"/>
                </a:lnTo>
                <a:lnTo>
                  <a:pt x="1475" y="5349"/>
                </a:lnTo>
                <a:lnTo>
                  <a:pt x="961" y="6339"/>
                </a:lnTo>
                <a:lnTo>
                  <a:pt x="249" y="8483"/>
                </a:lnTo>
                <a:lnTo>
                  <a:pt x="0" y="10800"/>
                </a:lnTo>
                <a:lnTo>
                  <a:pt x="63" y="11977"/>
                </a:lnTo>
                <a:lnTo>
                  <a:pt x="551" y="14214"/>
                </a:lnTo>
                <a:lnTo>
                  <a:pt x="1475" y="16251"/>
                </a:lnTo>
                <a:lnTo>
                  <a:pt x="2084" y="17178"/>
                </a:lnTo>
                <a:lnTo>
                  <a:pt x="2782" y="18036"/>
                </a:lnTo>
                <a:lnTo>
                  <a:pt x="3564" y="18818"/>
                </a:lnTo>
                <a:lnTo>
                  <a:pt x="4422" y="19516"/>
                </a:lnTo>
                <a:lnTo>
                  <a:pt x="5349" y="20125"/>
                </a:lnTo>
                <a:lnTo>
                  <a:pt x="6339" y="20639"/>
                </a:lnTo>
                <a:lnTo>
                  <a:pt x="7386" y="21049"/>
                </a:lnTo>
                <a:lnTo>
                  <a:pt x="8483" y="21351"/>
                </a:lnTo>
                <a:lnTo>
                  <a:pt x="9623" y="21537"/>
                </a:lnTo>
                <a:lnTo>
                  <a:pt x="10800" y="21600"/>
                </a:lnTo>
                <a:close/>
              </a:path>
            </a:pathLst>
          </a:custGeom>
          <a:ln w="53975">
            <a:solidFill>
              <a:srgbClr val="F26522"/>
            </a:solidFill>
          </a:ln>
        </p:spPr>
        <p:txBody>
          <a:bodyPr lIns="25400" tIns="25400" rIns="25400" bIns="25400"/>
          <a:lstStyle/>
          <a:p>
            <a:pPr defTabSz="457189" hangingPunct="0">
              <a:defRPr sz="1200" b="0">
                <a:solidFill>
                  <a:srgbClr val="000000"/>
                </a:solidFill>
                <a:latin typeface="Arial"/>
                <a:ea typeface="Arial"/>
                <a:cs typeface="Arial"/>
                <a:sym typeface="Arial"/>
              </a:defRPr>
            </a:pPr>
            <a:endParaRPr sz="1200"/>
          </a:p>
        </p:txBody>
      </p:sp>
      <p:sp>
        <p:nvSpPr>
          <p:cNvPr id="8" name="Line">
            <a:extLst>
              <a:ext uri="{FF2B5EF4-FFF2-40B4-BE49-F238E27FC236}">
                <a16:creationId xmlns:a16="http://schemas.microsoft.com/office/drawing/2014/main" id="{5FD623DE-5B76-0747-D65A-9569AB498437}"/>
              </a:ext>
            </a:extLst>
          </p:cNvPr>
          <p:cNvSpPr/>
          <p:nvPr/>
        </p:nvSpPr>
        <p:spPr>
          <a:xfrm>
            <a:off x="7867902" y="2829185"/>
            <a:ext cx="606852" cy="2828807"/>
          </a:xfrm>
          <a:custGeom>
            <a:avLst/>
            <a:gdLst/>
            <a:ahLst/>
            <a:cxnLst>
              <a:cxn ang="0">
                <a:pos x="wd2" y="hd2"/>
              </a:cxn>
              <a:cxn ang="5400000">
                <a:pos x="wd2" y="hd2"/>
              </a:cxn>
              <a:cxn ang="10800000">
                <a:pos x="wd2" y="hd2"/>
              </a:cxn>
              <a:cxn ang="16200000">
                <a:pos x="wd2" y="hd2"/>
              </a:cxn>
            </a:cxnLst>
            <a:rect l="0" t="0" r="r" b="b"/>
            <a:pathLst>
              <a:path w="20793" h="21600" extrusionOk="0">
                <a:moveTo>
                  <a:pt x="20793" y="0"/>
                </a:moveTo>
                <a:cubicBezTo>
                  <a:pt x="12363" y="3362"/>
                  <a:pt x="6375" y="7000"/>
                  <a:pt x="3052" y="10779"/>
                </a:cubicBezTo>
                <a:cubicBezTo>
                  <a:pt x="-81" y="14342"/>
                  <a:pt x="-807" y="17989"/>
                  <a:pt x="897" y="21600"/>
                </a:cubicBezTo>
              </a:path>
            </a:pathLst>
          </a:custGeom>
          <a:ln w="53975">
            <a:solidFill>
              <a:srgbClr val="F26522"/>
            </a:solidFill>
            <a:miter/>
            <a:tailEnd type="stealth"/>
          </a:ln>
        </p:spPr>
        <p:txBody>
          <a:bodyPr lIns="45719" rIns="45719"/>
          <a:lstStyle/>
          <a:p>
            <a:pPr defTabSz="914308" hangingPunct="0">
              <a:defRPr sz="1800" b="0">
                <a:solidFill>
                  <a:srgbClr val="222222"/>
                </a:solidFill>
              </a:defRPr>
            </a:pPr>
            <a:endParaRPr>
              <a:solidFill>
                <a:srgbClr val="222222"/>
              </a:solidFill>
              <a:latin typeface="Open Sans"/>
              <a:ea typeface="Open Sans"/>
              <a:cs typeface="Open Sans"/>
              <a:sym typeface="Open Sans"/>
            </a:endParaRPr>
          </a:p>
        </p:txBody>
      </p:sp>
      <p:sp>
        <p:nvSpPr>
          <p:cNvPr id="9" name="Line">
            <a:extLst>
              <a:ext uri="{FF2B5EF4-FFF2-40B4-BE49-F238E27FC236}">
                <a16:creationId xmlns:a16="http://schemas.microsoft.com/office/drawing/2014/main" id="{D53AC634-F334-2B81-9138-0378F9880EBB}"/>
              </a:ext>
            </a:extLst>
          </p:cNvPr>
          <p:cNvSpPr/>
          <p:nvPr/>
        </p:nvSpPr>
        <p:spPr>
          <a:xfrm>
            <a:off x="10182411" y="2985758"/>
            <a:ext cx="480551" cy="2465583"/>
          </a:xfrm>
          <a:custGeom>
            <a:avLst/>
            <a:gdLst/>
            <a:ahLst/>
            <a:cxnLst>
              <a:cxn ang="0">
                <a:pos x="wd2" y="hd2"/>
              </a:cxn>
              <a:cxn ang="5400000">
                <a:pos x="wd2" y="hd2"/>
              </a:cxn>
              <a:cxn ang="10800000">
                <a:pos x="wd2" y="hd2"/>
              </a:cxn>
              <a:cxn ang="16200000">
                <a:pos x="wd2" y="hd2"/>
              </a:cxn>
            </a:cxnLst>
            <a:rect l="0" t="0" r="r" b="b"/>
            <a:pathLst>
              <a:path w="20089" h="21600" extrusionOk="0">
                <a:moveTo>
                  <a:pt x="0" y="0"/>
                </a:moveTo>
                <a:cubicBezTo>
                  <a:pt x="8643" y="2797"/>
                  <a:pt x="14661" y="5915"/>
                  <a:pt x="17730" y="9184"/>
                </a:cubicBezTo>
                <a:cubicBezTo>
                  <a:pt x="21600" y="13308"/>
                  <a:pt x="20699" y="17565"/>
                  <a:pt x="15101" y="21600"/>
                </a:cubicBezTo>
              </a:path>
            </a:pathLst>
          </a:custGeom>
          <a:ln w="53975">
            <a:solidFill>
              <a:srgbClr val="F26522"/>
            </a:solidFill>
            <a:miter/>
            <a:tailEnd type="stealth"/>
          </a:ln>
        </p:spPr>
        <p:txBody>
          <a:bodyPr lIns="45719" rIns="45719"/>
          <a:lstStyle/>
          <a:p>
            <a:pPr defTabSz="914308" hangingPunct="0">
              <a:defRPr sz="1800" b="0">
                <a:solidFill>
                  <a:srgbClr val="222222"/>
                </a:solidFill>
              </a:defRPr>
            </a:pPr>
            <a:endParaRPr>
              <a:solidFill>
                <a:srgbClr val="222222"/>
              </a:solidFill>
              <a:latin typeface="Open Sans"/>
              <a:ea typeface="Open Sans"/>
              <a:cs typeface="Open Sans"/>
              <a:sym typeface="Open Sans"/>
            </a:endParaRPr>
          </a:p>
        </p:txBody>
      </p:sp>
      <p:sp>
        <p:nvSpPr>
          <p:cNvPr id="10" name="object 7">
            <a:extLst>
              <a:ext uri="{FF2B5EF4-FFF2-40B4-BE49-F238E27FC236}">
                <a16:creationId xmlns:a16="http://schemas.microsoft.com/office/drawing/2014/main" id="{EE99B51B-C97D-4E46-5C5D-0A78ADE37FFE}"/>
              </a:ext>
            </a:extLst>
          </p:cNvPr>
          <p:cNvSpPr txBox="1"/>
          <p:nvPr/>
        </p:nvSpPr>
        <p:spPr>
          <a:xfrm>
            <a:off x="1091252" y="2616022"/>
            <a:ext cx="4000501" cy="244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54609" indent="34290" defTabSz="914377" hangingPunct="0">
              <a:lnSpc>
                <a:spcPct val="109600"/>
              </a:lnSpc>
              <a:spcBef>
                <a:spcPts val="100"/>
              </a:spcBef>
              <a:tabLst>
                <a:tab pos="3390815" algn="l"/>
              </a:tabLst>
              <a:defRPr sz="1800" b="0">
                <a:solidFill>
                  <a:srgbClr val="000000"/>
                </a:solidFill>
                <a:latin typeface="Arial"/>
                <a:ea typeface="Arial"/>
                <a:cs typeface="Arial"/>
                <a:sym typeface="Arial"/>
              </a:defRPr>
            </a:pPr>
            <a:r>
              <a:rPr dirty="0"/>
              <a:t>We’re the company that created the  </a:t>
            </a:r>
            <a:r>
              <a:rPr b="1" spc="-5" dirty="0">
                <a:solidFill>
                  <a:srgbClr val="F26522"/>
                </a:solidFill>
              </a:rPr>
              <a:t>True360 </a:t>
            </a:r>
            <a:r>
              <a:rPr b="1" spc="-5" dirty="0"/>
              <a:t>Inspection. </a:t>
            </a:r>
            <a:r>
              <a:rPr dirty="0"/>
              <a:t>The </a:t>
            </a:r>
            <a:r>
              <a:rPr spc="-5" dirty="0"/>
              <a:t>Report was  developed </a:t>
            </a:r>
            <a:r>
              <a:rPr dirty="0"/>
              <a:t>to </a:t>
            </a:r>
            <a:r>
              <a:rPr spc="-5" dirty="0"/>
              <a:t>help Dealerships </a:t>
            </a:r>
            <a:r>
              <a:rPr dirty="0"/>
              <a:t>retail </a:t>
            </a:r>
            <a:r>
              <a:rPr spc="-5" dirty="0"/>
              <a:t>all  </a:t>
            </a:r>
            <a:r>
              <a:rPr dirty="0"/>
              <a:t>vehicles </a:t>
            </a:r>
            <a:r>
              <a:rPr spc="-5" dirty="0"/>
              <a:t>with</a:t>
            </a:r>
            <a:r>
              <a:rPr spc="-15" dirty="0"/>
              <a:t> </a:t>
            </a:r>
            <a:r>
              <a:rPr dirty="0"/>
              <a:t>confidence…</a:t>
            </a:r>
          </a:p>
          <a:p>
            <a:pPr defTabSz="914377" hangingPunct="0">
              <a:defRPr sz="2200" b="0">
                <a:solidFill>
                  <a:srgbClr val="000000"/>
                </a:solidFill>
                <a:latin typeface="Arial"/>
                <a:ea typeface="Arial"/>
                <a:cs typeface="Arial"/>
                <a:sym typeface="Arial"/>
              </a:defRPr>
            </a:pPr>
            <a:endParaRPr sz="2200" dirty="0"/>
          </a:p>
          <a:p>
            <a:pPr marR="5080" indent="34290" defTabSz="914377" hangingPunct="0">
              <a:lnSpc>
                <a:spcPct val="108900"/>
              </a:lnSpc>
              <a:defRPr sz="1800" b="0">
                <a:solidFill>
                  <a:srgbClr val="000000"/>
                </a:solidFill>
                <a:latin typeface="Arial"/>
                <a:ea typeface="Arial"/>
                <a:cs typeface="Arial"/>
                <a:sym typeface="Arial"/>
              </a:defRPr>
            </a:pPr>
            <a:r>
              <a:rPr dirty="0"/>
              <a:t>Both </a:t>
            </a:r>
            <a:r>
              <a:rPr spc="-5" dirty="0"/>
              <a:t>Carfax and </a:t>
            </a:r>
            <a:r>
              <a:rPr dirty="0" err="1"/>
              <a:t>AutoCheck</a:t>
            </a:r>
            <a:r>
              <a:rPr dirty="0"/>
              <a:t> trust the  True360 </a:t>
            </a:r>
            <a:r>
              <a:rPr spc="-5" dirty="0"/>
              <a:t>Report as </a:t>
            </a:r>
            <a:r>
              <a:rPr dirty="0"/>
              <a:t>the true condition</a:t>
            </a:r>
            <a:r>
              <a:rPr spc="-85" dirty="0"/>
              <a:t> </a:t>
            </a:r>
            <a:r>
              <a:rPr spc="-15" dirty="0"/>
              <a:t>of  </a:t>
            </a:r>
            <a:r>
              <a:rPr dirty="0"/>
              <a:t>the</a:t>
            </a:r>
            <a:r>
              <a:rPr spc="-5" dirty="0"/>
              <a:t> </a:t>
            </a:r>
            <a:r>
              <a:rPr dirty="0"/>
              <a:t>vehicle.</a:t>
            </a:r>
          </a:p>
        </p:txBody>
      </p:sp>
      <p:sp>
        <p:nvSpPr>
          <p:cNvPr id="11" name="Title 2">
            <a:extLst>
              <a:ext uri="{FF2B5EF4-FFF2-40B4-BE49-F238E27FC236}">
                <a16:creationId xmlns:a16="http://schemas.microsoft.com/office/drawing/2014/main" id="{49DD4E23-D977-8B94-7C4F-1298289A9A01}"/>
              </a:ext>
            </a:extLst>
          </p:cNvPr>
          <p:cNvSpPr txBox="1"/>
          <p:nvPr/>
        </p:nvSpPr>
        <p:spPr>
          <a:xfrm>
            <a:off x="872286" y="329216"/>
            <a:ext cx="5222977" cy="1873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914296" hangingPunct="0">
              <a:lnSpc>
                <a:spcPct val="80000"/>
              </a:lnSpc>
              <a:defRPr sz="5400" b="0" spc="-45">
                <a:solidFill>
                  <a:srgbClr val="222222"/>
                </a:solidFill>
                <a:latin typeface="+mn-lt"/>
                <a:ea typeface="+mn-ea"/>
                <a:cs typeface="+mn-cs"/>
                <a:sym typeface="Roboto Black"/>
              </a:defRPr>
            </a:pPr>
            <a:r>
              <a:rPr sz="5400" spc="-45" dirty="0">
                <a:solidFill>
                  <a:srgbClr val="222222"/>
                </a:solidFill>
                <a:latin typeface="Roboto Black"/>
                <a:ea typeface="Roboto Black"/>
                <a:sym typeface="Roboto Black"/>
              </a:rPr>
              <a:t>Neutralize </a:t>
            </a:r>
            <a:br>
              <a:rPr sz="5400" spc="-45" dirty="0">
                <a:solidFill>
                  <a:srgbClr val="222222"/>
                </a:solidFill>
                <a:latin typeface="Roboto Black"/>
                <a:ea typeface="Roboto Black"/>
                <a:sym typeface="Roboto Black"/>
              </a:rPr>
            </a:br>
            <a:r>
              <a:rPr sz="5400" spc="-45" dirty="0">
                <a:solidFill>
                  <a:srgbClr val="F26522"/>
                </a:solidFill>
                <a:latin typeface="Roboto Black"/>
                <a:ea typeface="Roboto Black"/>
                <a:sym typeface="Roboto Black"/>
              </a:rPr>
              <a:t>Accident History</a:t>
            </a:r>
          </a:p>
        </p:txBody>
      </p:sp>
    </p:spTree>
    <p:extLst>
      <p:ext uri="{BB962C8B-B14F-4D97-AF65-F5344CB8AC3E}">
        <p14:creationId xmlns:p14="http://schemas.microsoft.com/office/powerpoint/2010/main" val="3649590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FBA57FC-0922-7A62-2A93-4ADCF1034945}"/>
              </a:ext>
            </a:extLst>
          </p:cNvPr>
          <p:cNvSpPr/>
          <p:nvPr/>
        </p:nvSpPr>
        <p:spPr>
          <a:xfrm>
            <a:off x="921539" y="3224949"/>
            <a:ext cx="4307471" cy="1482323"/>
          </a:xfrm>
          <a:prstGeom prst="rect">
            <a:avLst/>
          </a:prstGeom>
          <a:solidFill>
            <a:srgbClr val="FEFFFF"/>
          </a:solidFill>
          <a:ln w="12700">
            <a:miter lim="400000"/>
          </a:ln>
          <a:effectLst>
            <a:outerShdw blurRad="520700" dist="254000" dir="5400000" rotWithShape="0">
              <a:srgbClr val="000000">
                <a:alpha val="15983"/>
              </a:srgbClr>
            </a:outerShdw>
          </a:effectLst>
        </p:spPr>
        <p:txBody>
          <a:bodyPr lIns="45719" rIns="45719"/>
          <a:lstStyle/>
          <a:p>
            <a:pPr algn="ctr" defTabSz="914308" hangingPunct="0">
              <a:spcBef>
                <a:spcPts val="2400"/>
              </a:spcBef>
              <a:defRPr sz="1800" b="0">
                <a:solidFill>
                  <a:srgbClr val="F7F7F7"/>
                </a:solidFill>
              </a:defRPr>
            </a:pPr>
            <a:endParaRPr>
              <a:solidFill>
                <a:srgbClr val="F7F7F7"/>
              </a:solidFill>
              <a:latin typeface="Open Sans"/>
              <a:ea typeface="Open Sans"/>
              <a:cs typeface="Open Sans"/>
              <a:sym typeface="Open Sans"/>
            </a:endParaRPr>
          </a:p>
        </p:txBody>
      </p:sp>
      <p:pic>
        <p:nvPicPr>
          <p:cNvPr id="6" name="Picture 7" descr="Picture 7">
            <a:extLst>
              <a:ext uri="{FF2B5EF4-FFF2-40B4-BE49-F238E27FC236}">
                <a16:creationId xmlns:a16="http://schemas.microsoft.com/office/drawing/2014/main" id="{F54ADDC0-A2A0-CD7B-56DE-4DF98E9DFDA4}"/>
              </a:ext>
            </a:extLst>
          </p:cNvPr>
          <p:cNvPicPr>
            <a:picLocks noChangeAspect="1"/>
          </p:cNvPicPr>
          <p:nvPr/>
        </p:nvPicPr>
        <p:blipFill>
          <a:blip r:embed="rId2"/>
          <a:stretch>
            <a:fillRect/>
          </a:stretch>
        </p:blipFill>
        <p:spPr>
          <a:xfrm>
            <a:off x="-2416646" y="5015048"/>
            <a:ext cx="1574423" cy="431035"/>
          </a:xfrm>
          <a:prstGeom prst="rect">
            <a:avLst/>
          </a:prstGeom>
          <a:ln w="12700">
            <a:miter lim="400000"/>
          </a:ln>
          <a:effectLst>
            <a:outerShdw blurRad="241300" dir="5400000" rotWithShape="0">
              <a:srgbClr val="000000">
                <a:alpha val="25479"/>
              </a:srgbClr>
            </a:outerShdw>
          </a:effectLst>
        </p:spPr>
      </p:pic>
      <p:sp>
        <p:nvSpPr>
          <p:cNvPr id="7" name="object 14">
            <a:extLst>
              <a:ext uri="{FF2B5EF4-FFF2-40B4-BE49-F238E27FC236}">
                <a16:creationId xmlns:a16="http://schemas.microsoft.com/office/drawing/2014/main" id="{BEBA64E9-8FEE-A95E-41A1-FBA1F05496A9}"/>
              </a:ext>
            </a:extLst>
          </p:cNvPr>
          <p:cNvSpPr txBox="1"/>
          <p:nvPr/>
        </p:nvSpPr>
        <p:spPr>
          <a:xfrm>
            <a:off x="897686" y="5068876"/>
            <a:ext cx="4307471" cy="1195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22411">
              <a:lnSpc>
                <a:spcPct val="110000"/>
              </a:lnSpc>
              <a:spcBef>
                <a:spcPts val="100"/>
              </a:spcBef>
              <a:defRPr sz="1800" b="0">
                <a:solidFill>
                  <a:srgbClr val="000000"/>
                </a:solidFill>
                <a:latin typeface="Arial"/>
                <a:ea typeface="Arial"/>
                <a:cs typeface="Arial"/>
                <a:sym typeface="Arial"/>
              </a:defRPr>
            </a:lvl1pPr>
          </a:lstStyle>
          <a:p>
            <a:pPr indent="22410" defTabSz="914308" hangingPunct="0">
              <a:defRPr/>
            </a:pPr>
            <a:r>
              <a:rPr dirty="0"/>
              <a:t>After a True360 inspection is completed, “inspection found very minor damage repairs” often populates the 2nd line of  the </a:t>
            </a:r>
            <a:r>
              <a:rPr dirty="0" err="1"/>
              <a:t>CarFax</a:t>
            </a:r>
            <a:r>
              <a:rPr dirty="0"/>
              <a:t>.</a:t>
            </a:r>
          </a:p>
        </p:txBody>
      </p:sp>
      <p:grpSp>
        <p:nvGrpSpPr>
          <p:cNvPr id="8" name="Group">
            <a:extLst>
              <a:ext uri="{FF2B5EF4-FFF2-40B4-BE49-F238E27FC236}">
                <a16:creationId xmlns:a16="http://schemas.microsoft.com/office/drawing/2014/main" id="{7977690A-858E-3E7F-82BC-5CD7A09609DD}"/>
              </a:ext>
            </a:extLst>
          </p:cNvPr>
          <p:cNvGrpSpPr/>
          <p:nvPr/>
        </p:nvGrpSpPr>
        <p:grpSpPr>
          <a:xfrm>
            <a:off x="5634129" y="611043"/>
            <a:ext cx="6180843" cy="4537040"/>
            <a:chOff x="0" y="0"/>
            <a:chExt cx="6180841" cy="4537038"/>
          </a:xfrm>
        </p:grpSpPr>
        <p:sp>
          <p:nvSpPr>
            <p:cNvPr id="9" name="object 8">
              <a:extLst>
                <a:ext uri="{FF2B5EF4-FFF2-40B4-BE49-F238E27FC236}">
                  <a16:creationId xmlns:a16="http://schemas.microsoft.com/office/drawing/2014/main" id="{09139227-5FC2-A377-2571-FEBD1E102609}"/>
                </a:ext>
              </a:extLst>
            </p:cNvPr>
            <p:cNvSpPr/>
            <p:nvPr/>
          </p:nvSpPr>
          <p:spPr>
            <a:xfrm>
              <a:off x="356123" y="13558"/>
              <a:ext cx="2283638" cy="4522001"/>
            </a:xfrm>
            <a:prstGeom prst="rect">
              <a:avLst/>
            </a:prstGeom>
            <a:blipFill rotWithShape="1">
              <a:blip r:embed="rId3"/>
              <a:srcRect/>
              <a:stretch>
                <a:fillRect/>
              </a:stretch>
            </a:blipFill>
            <a:ln w="12700" cap="flat">
              <a:noFill/>
              <a:miter lim="400000"/>
            </a:ln>
            <a:effectLst/>
          </p:spPr>
          <p:txBody>
            <a:bodyPr wrap="square" lIns="25400" tIns="25400" rIns="25400" bIns="25400" numCol="1" anchor="t">
              <a:noAutofit/>
            </a:bodyPr>
            <a:lstStyle/>
            <a:p>
              <a:pPr defTabSz="457189" hangingPunct="0">
                <a:defRPr sz="1200" b="0">
                  <a:solidFill>
                    <a:srgbClr val="000000"/>
                  </a:solidFill>
                  <a:latin typeface="Arial"/>
                  <a:ea typeface="Arial"/>
                  <a:cs typeface="Arial"/>
                  <a:sym typeface="Arial"/>
                </a:defRPr>
              </a:pPr>
              <a:endParaRPr sz="1200"/>
            </a:p>
          </p:txBody>
        </p:sp>
        <p:sp>
          <p:nvSpPr>
            <p:cNvPr id="10" name="object 9">
              <a:extLst>
                <a:ext uri="{FF2B5EF4-FFF2-40B4-BE49-F238E27FC236}">
                  <a16:creationId xmlns:a16="http://schemas.microsoft.com/office/drawing/2014/main" id="{AC2F3347-5827-E827-3833-B3F770666C0D}"/>
                </a:ext>
              </a:extLst>
            </p:cNvPr>
            <p:cNvSpPr/>
            <p:nvPr/>
          </p:nvSpPr>
          <p:spPr>
            <a:xfrm>
              <a:off x="3479844" y="0"/>
              <a:ext cx="2291230" cy="4537039"/>
            </a:xfrm>
            <a:prstGeom prst="rect">
              <a:avLst/>
            </a:prstGeom>
            <a:blipFill rotWithShape="1">
              <a:blip r:embed="rId4"/>
              <a:srcRect/>
              <a:stretch>
                <a:fillRect/>
              </a:stretch>
            </a:blipFill>
            <a:ln w="12700" cap="flat">
              <a:noFill/>
              <a:miter lim="400000"/>
            </a:ln>
            <a:effectLst/>
          </p:spPr>
          <p:txBody>
            <a:bodyPr wrap="square" lIns="25400" tIns="25400" rIns="25400" bIns="25400" numCol="1" anchor="t">
              <a:noAutofit/>
            </a:bodyPr>
            <a:lstStyle/>
            <a:p>
              <a:pPr defTabSz="457189" hangingPunct="0">
                <a:defRPr sz="1200" b="0">
                  <a:solidFill>
                    <a:srgbClr val="000000"/>
                  </a:solidFill>
                  <a:latin typeface="Arial"/>
                  <a:ea typeface="Arial"/>
                  <a:cs typeface="Arial"/>
                  <a:sym typeface="Arial"/>
                </a:defRPr>
              </a:pPr>
              <a:endParaRPr sz="1200"/>
            </a:p>
          </p:txBody>
        </p:sp>
        <p:sp>
          <p:nvSpPr>
            <p:cNvPr id="11" name="object 10">
              <a:extLst>
                <a:ext uri="{FF2B5EF4-FFF2-40B4-BE49-F238E27FC236}">
                  <a16:creationId xmlns:a16="http://schemas.microsoft.com/office/drawing/2014/main" id="{91CE33D3-C876-6ED7-F5CD-14188C0BDB2C}"/>
                </a:ext>
              </a:extLst>
            </p:cNvPr>
            <p:cNvSpPr/>
            <p:nvPr/>
          </p:nvSpPr>
          <p:spPr>
            <a:xfrm>
              <a:off x="0" y="1391034"/>
              <a:ext cx="3001310" cy="589732"/>
            </a:xfrm>
            <a:prstGeom prst="rect">
              <a:avLst/>
            </a:prstGeom>
            <a:solidFill>
              <a:srgbClr val="231F20">
                <a:alpha val="47999"/>
              </a:srgbClr>
            </a:solidFill>
            <a:ln w="12700" cap="flat">
              <a:noFill/>
              <a:miter lim="400000"/>
            </a:ln>
            <a:effectLst/>
          </p:spPr>
          <p:txBody>
            <a:bodyPr wrap="square" lIns="25400" tIns="25400" rIns="25400" bIns="25400" numCol="1" anchor="t">
              <a:noAutofit/>
            </a:bodyPr>
            <a:lstStyle/>
            <a:p>
              <a:pPr defTabSz="457189" hangingPunct="0">
                <a:defRPr sz="1200" b="0">
                  <a:solidFill>
                    <a:srgbClr val="000000"/>
                  </a:solidFill>
                  <a:latin typeface="Arial"/>
                  <a:ea typeface="Arial"/>
                  <a:cs typeface="Arial"/>
                  <a:sym typeface="Arial"/>
                </a:defRPr>
              </a:pPr>
              <a:endParaRPr sz="1200"/>
            </a:p>
          </p:txBody>
        </p:sp>
        <p:sp>
          <p:nvSpPr>
            <p:cNvPr id="12" name="object 11">
              <a:extLst>
                <a:ext uri="{FF2B5EF4-FFF2-40B4-BE49-F238E27FC236}">
                  <a16:creationId xmlns:a16="http://schemas.microsoft.com/office/drawing/2014/main" id="{938DE331-4E91-31E2-2C41-922644BBD2E0}"/>
                </a:ext>
              </a:extLst>
            </p:cNvPr>
            <p:cNvSpPr/>
            <p:nvPr/>
          </p:nvSpPr>
          <p:spPr>
            <a:xfrm>
              <a:off x="106770" y="1500729"/>
              <a:ext cx="2784826" cy="373848"/>
            </a:xfrm>
            <a:prstGeom prst="rect">
              <a:avLst/>
            </a:prstGeom>
            <a:blipFill rotWithShape="1">
              <a:blip r:embed="rId5"/>
              <a:srcRect/>
              <a:stretch>
                <a:fillRect/>
              </a:stretch>
            </a:blipFill>
            <a:ln w="12700" cap="flat">
              <a:noFill/>
              <a:miter lim="400000"/>
            </a:ln>
            <a:effectLst/>
          </p:spPr>
          <p:txBody>
            <a:bodyPr wrap="square" lIns="25400" tIns="25400" rIns="25400" bIns="25400" numCol="1" anchor="t">
              <a:noAutofit/>
            </a:bodyPr>
            <a:lstStyle/>
            <a:p>
              <a:pPr defTabSz="457189" hangingPunct="0">
                <a:defRPr sz="1200" b="0">
                  <a:solidFill>
                    <a:srgbClr val="000000"/>
                  </a:solidFill>
                  <a:latin typeface="Arial"/>
                  <a:ea typeface="Arial"/>
                  <a:cs typeface="Arial"/>
                  <a:sym typeface="Arial"/>
                </a:defRPr>
              </a:pPr>
              <a:endParaRPr sz="1200"/>
            </a:p>
          </p:txBody>
        </p:sp>
        <p:sp>
          <p:nvSpPr>
            <p:cNvPr id="13" name="object 12">
              <a:extLst>
                <a:ext uri="{FF2B5EF4-FFF2-40B4-BE49-F238E27FC236}">
                  <a16:creationId xmlns:a16="http://schemas.microsoft.com/office/drawing/2014/main" id="{62CCB23C-BA97-F871-9980-0A3E58413C29}"/>
                </a:ext>
              </a:extLst>
            </p:cNvPr>
            <p:cNvSpPr/>
            <p:nvPr/>
          </p:nvSpPr>
          <p:spPr>
            <a:xfrm>
              <a:off x="92144" y="1486096"/>
              <a:ext cx="2814098" cy="403101"/>
            </a:xfrm>
            <a:custGeom>
              <a:avLst/>
              <a:gdLst/>
              <a:ahLst/>
              <a:cxnLst>
                <a:cxn ang="0">
                  <a:pos x="wd2" y="hd2"/>
                </a:cxn>
                <a:cxn ang="5400000">
                  <a:pos x="wd2" y="hd2"/>
                </a:cxn>
                <a:cxn ang="10800000">
                  <a:pos x="wd2" y="hd2"/>
                </a:cxn>
                <a:cxn ang="16200000">
                  <a:pos x="wd2" y="hd2"/>
                </a:cxn>
              </a:cxnLst>
              <a:rect l="0" t="0" r="r" b="b"/>
              <a:pathLst>
                <a:path w="21600" h="21600" extrusionOk="0">
                  <a:moveTo>
                    <a:pt x="0" y="784"/>
                  </a:moveTo>
                  <a:lnTo>
                    <a:pt x="0" y="21600"/>
                  </a:lnTo>
                  <a:lnTo>
                    <a:pt x="112" y="21600"/>
                  </a:lnTo>
                  <a:lnTo>
                    <a:pt x="21488" y="21600"/>
                  </a:lnTo>
                  <a:lnTo>
                    <a:pt x="21600" y="21600"/>
                  </a:lnTo>
                  <a:lnTo>
                    <a:pt x="21600" y="0"/>
                  </a:lnTo>
                  <a:lnTo>
                    <a:pt x="0" y="0"/>
                  </a:lnTo>
                  <a:lnTo>
                    <a:pt x="0" y="784"/>
                  </a:lnTo>
                  <a:close/>
                </a:path>
              </a:pathLst>
            </a:custGeom>
            <a:noFill/>
            <a:ln w="12700" cap="flat">
              <a:solidFill>
                <a:srgbClr val="F68B1E"/>
              </a:solidFill>
              <a:prstDash val="solid"/>
              <a:round/>
            </a:ln>
            <a:effectLst/>
          </p:spPr>
          <p:txBody>
            <a:bodyPr wrap="square" lIns="25400" tIns="25400" rIns="25400" bIns="25400" numCol="1" anchor="t">
              <a:noAutofit/>
            </a:bodyPr>
            <a:lstStyle/>
            <a:p>
              <a:pPr defTabSz="457189" hangingPunct="0">
                <a:defRPr sz="1200" b="0">
                  <a:solidFill>
                    <a:srgbClr val="000000"/>
                  </a:solidFill>
                  <a:latin typeface="Arial"/>
                  <a:ea typeface="Arial"/>
                  <a:cs typeface="Arial"/>
                  <a:sym typeface="Arial"/>
                </a:defRPr>
              </a:pPr>
              <a:endParaRPr sz="1200"/>
            </a:p>
          </p:txBody>
        </p:sp>
        <p:sp>
          <p:nvSpPr>
            <p:cNvPr id="14" name="object 13">
              <a:extLst>
                <a:ext uri="{FF2B5EF4-FFF2-40B4-BE49-F238E27FC236}">
                  <a16:creationId xmlns:a16="http://schemas.microsoft.com/office/drawing/2014/main" id="{10325354-9A29-AE95-5CF7-45CE75E4B4B0}"/>
                </a:ext>
              </a:extLst>
            </p:cNvPr>
            <p:cNvSpPr/>
            <p:nvPr/>
          </p:nvSpPr>
          <p:spPr>
            <a:xfrm>
              <a:off x="3090017" y="1342984"/>
              <a:ext cx="3090825" cy="1010968"/>
            </a:xfrm>
            <a:prstGeom prst="rect">
              <a:avLst/>
            </a:prstGeom>
            <a:solidFill>
              <a:srgbClr val="231F20">
                <a:alpha val="47999"/>
              </a:srgbClr>
            </a:solidFill>
            <a:ln w="12700" cap="flat">
              <a:noFill/>
              <a:miter lim="400000"/>
            </a:ln>
            <a:effectLst/>
          </p:spPr>
          <p:txBody>
            <a:bodyPr wrap="square" lIns="25400" tIns="25400" rIns="25400" bIns="25400" numCol="1" anchor="t">
              <a:noAutofit/>
            </a:bodyPr>
            <a:lstStyle/>
            <a:p>
              <a:pPr defTabSz="457189" hangingPunct="0">
                <a:defRPr sz="1200" b="0">
                  <a:solidFill>
                    <a:srgbClr val="000000"/>
                  </a:solidFill>
                  <a:latin typeface="Arial"/>
                  <a:ea typeface="Arial"/>
                  <a:cs typeface="Arial"/>
                  <a:sym typeface="Arial"/>
                </a:defRPr>
              </a:pPr>
              <a:endParaRPr sz="1200"/>
            </a:p>
          </p:txBody>
        </p:sp>
        <p:sp>
          <p:nvSpPr>
            <p:cNvPr id="15" name="object 14">
              <a:extLst>
                <a:ext uri="{FF2B5EF4-FFF2-40B4-BE49-F238E27FC236}">
                  <a16:creationId xmlns:a16="http://schemas.microsoft.com/office/drawing/2014/main" id="{0A774F7C-F0B2-01C6-1236-4383E6B67593}"/>
                </a:ext>
              </a:extLst>
            </p:cNvPr>
            <p:cNvSpPr/>
            <p:nvPr/>
          </p:nvSpPr>
          <p:spPr>
            <a:xfrm>
              <a:off x="3204103" y="1459983"/>
              <a:ext cx="2859731" cy="777998"/>
            </a:xfrm>
            <a:prstGeom prst="rect">
              <a:avLst/>
            </a:prstGeom>
            <a:blipFill rotWithShape="1">
              <a:blip r:embed="rId6"/>
              <a:srcRect/>
              <a:stretch>
                <a:fillRect/>
              </a:stretch>
            </a:blipFill>
            <a:ln w="12700" cap="flat">
              <a:noFill/>
              <a:miter lim="400000"/>
            </a:ln>
            <a:effectLst/>
          </p:spPr>
          <p:txBody>
            <a:bodyPr wrap="square" lIns="25400" tIns="25400" rIns="25400" bIns="25400" numCol="1" anchor="t">
              <a:noAutofit/>
            </a:bodyPr>
            <a:lstStyle/>
            <a:p>
              <a:pPr defTabSz="457189" hangingPunct="0">
                <a:defRPr sz="1200" b="0">
                  <a:solidFill>
                    <a:srgbClr val="000000"/>
                  </a:solidFill>
                  <a:latin typeface="Arial"/>
                  <a:ea typeface="Arial"/>
                  <a:cs typeface="Arial"/>
                  <a:sym typeface="Arial"/>
                </a:defRPr>
              </a:pPr>
              <a:endParaRPr sz="1200"/>
            </a:p>
          </p:txBody>
        </p:sp>
        <p:sp>
          <p:nvSpPr>
            <p:cNvPr id="16" name="object 15">
              <a:extLst>
                <a:ext uri="{FF2B5EF4-FFF2-40B4-BE49-F238E27FC236}">
                  <a16:creationId xmlns:a16="http://schemas.microsoft.com/office/drawing/2014/main" id="{6E294F92-EE8C-292A-4008-A57C2A42E532}"/>
                </a:ext>
              </a:extLst>
            </p:cNvPr>
            <p:cNvSpPr/>
            <p:nvPr/>
          </p:nvSpPr>
          <p:spPr>
            <a:xfrm>
              <a:off x="3185813" y="1441710"/>
              <a:ext cx="2896298" cy="814570"/>
            </a:xfrm>
            <a:custGeom>
              <a:avLst/>
              <a:gdLst/>
              <a:ahLst/>
              <a:cxnLst>
                <a:cxn ang="0">
                  <a:pos x="wd2" y="hd2"/>
                </a:cxn>
                <a:cxn ang="5400000">
                  <a:pos x="wd2" y="hd2"/>
                </a:cxn>
                <a:cxn ang="10800000">
                  <a:pos x="wd2" y="hd2"/>
                </a:cxn>
                <a:cxn ang="16200000">
                  <a:pos x="wd2" y="hd2"/>
                </a:cxn>
              </a:cxnLst>
              <a:rect l="0" t="0" r="r" b="b"/>
              <a:pathLst>
                <a:path w="21600" h="21600" extrusionOk="0">
                  <a:moveTo>
                    <a:pt x="0" y="485"/>
                  </a:moveTo>
                  <a:lnTo>
                    <a:pt x="0" y="21600"/>
                  </a:lnTo>
                  <a:lnTo>
                    <a:pt x="21600" y="21600"/>
                  </a:lnTo>
                  <a:lnTo>
                    <a:pt x="21600" y="0"/>
                  </a:lnTo>
                  <a:lnTo>
                    <a:pt x="0" y="0"/>
                  </a:lnTo>
                  <a:lnTo>
                    <a:pt x="0" y="485"/>
                  </a:lnTo>
                  <a:close/>
                </a:path>
              </a:pathLst>
            </a:custGeom>
            <a:noFill/>
            <a:ln w="12700" cap="flat">
              <a:solidFill>
                <a:srgbClr val="00AEEF"/>
              </a:solidFill>
              <a:prstDash val="solid"/>
              <a:round/>
            </a:ln>
            <a:effectLst/>
          </p:spPr>
          <p:txBody>
            <a:bodyPr wrap="square" lIns="25400" tIns="25400" rIns="25400" bIns="25400" numCol="1" anchor="t">
              <a:noAutofit/>
            </a:bodyPr>
            <a:lstStyle/>
            <a:p>
              <a:pPr defTabSz="457189" hangingPunct="0">
                <a:defRPr sz="1200" b="0">
                  <a:solidFill>
                    <a:srgbClr val="000000"/>
                  </a:solidFill>
                  <a:latin typeface="Arial"/>
                  <a:ea typeface="Arial"/>
                  <a:cs typeface="Arial"/>
                  <a:sym typeface="Arial"/>
                </a:defRPr>
              </a:pPr>
              <a:endParaRPr sz="1200"/>
            </a:p>
          </p:txBody>
        </p:sp>
        <p:sp>
          <p:nvSpPr>
            <p:cNvPr id="17" name="object 16">
              <a:extLst>
                <a:ext uri="{FF2B5EF4-FFF2-40B4-BE49-F238E27FC236}">
                  <a16:creationId xmlns:a16="http://schemas.microsoft.com/office/drawing/2014/main" id="{5A8FF454-822D-C207-43B6-305F41826798}"/>
                </a:ext>
              </a:extLst>
            </p:cNvPr>
            <p:cNvSpPr/>
            <p:nvPr/>
          </p:nvSpPr>
          <p:spPr>
            <a:xfrm>
              <a:off x="3174838" y="2618296"/>
              <a:ext cx="2926436" cy="1371051"/>
            </a:xfrm>
            <a:prstGeom prst="rect">
              <a:avLst/>
            </a:prstGeom>
            <a:blipFill rotWithShape="1">
              <a:blip r:embed="rId7"/>
              <a:srcRect/>
              <a:stretch>
                <a:fillRect/>
              </a:stretch>
            </a:blipFill>
            <a:ln w="12700" cap="flat">
              <a:noFill/>
              <a:miter lim="400000"/>
            </a:ln>
            <a:effectLst/>
          </p:spPr>
          <p:txBody>
            <a:bodyPr wrap="square" lIns="25400" tIns="25400" rIns="25400" bIns="25400" numCol="1" anchor="t">
              <a:noAutofit/>
            </a:bodyPr>
            <a:lstStyle/>
            <a:p>
              <a:pPr defTabSz="457189" hangingPunct="0">
                <a:defRPr sz="1200" b="0">
                  <a:solidFill>
                    <a:srgbClr val="000000"/>
                  </a:solidFill>
                  <a:latin typeface="Arial"/>
                  <a:ea typeface="Arial"/>
                  <a:cs typeface="Arial"/>
                  <a:sym typeface="Arial"/>
                </a:defRPr>
              </a:pPr>
              <a:endParaRPr sz="1200"/>
            </a:p>
          </p:txBody>
        </p:sp>
        <p:sp>
          <p:nvSpPr>
            <p:cNvPr id="18" name="object 17">
              <a:extLst>
                <a:ext uri="{FF2B5EF4-FFF2-40B4-BE49-F238E27FC236}">
                  <a16:creationId xmlns:a16="http://schemas.microsoft.com/office/drawing/2014/main" id="{33BF9852-5E0A-DB74-43EA-368784E21309}"/>
                </a:ext>
              </a:extLst>
            </p:cNvPr>
            <p:cNvSpPr/>
            <p:nvPr/>
          </p:nvSpPr>
          <p:spPr>
            <a:xfrm>
              <a:off x="3193135" y="2617551"/>
              <a:ext cx="2889861" cy="1353514"/>
            </a:xfrm>
            <a:prstGeom prst="rect">
              <a:avLst/>
            </a:prstGeom>
            <a:noFill/>
            <a:ln w="12700" cap="flat">
              <a:solidFill>
                <a:srgbClr val="00AEEF"/>
              </a:solidFill>
              <a:prstDash val="solid"/>
              <a:round/>
            </a:ln>
            <a:effectLst/>
          </p:spPr>
          <p:txBody>
            <a:bodyPr wrap="square" lIns="25400" tIns="25400" rIns="25400" bIns="25400" numCol="1" anchor="t">
              <a:noAutofit/>
            </a:bodyPr>
            <a:lstStyle/>
            <a:p>
              <a:pPr defTabSz="457189" hangingPunct="0">
                <a:defRPr sz="1200" b="0">
                  <a:solidFill>
                    <a:srgbClr val="000000"/>
                  </a:solidFill>
                  <a:latin typeface="Arial"/>
                  <a:ea typeface="Arial"/>
                  <a:cs typeface="Arial"/>
                  <a:sym typeface="Arial"/>
                </a:defRPr>
              </a:pPr>
              <a:endParaRPr sz="1200"/>
            </a:p>
          </p:txBody>
        </p:sp>
      </p:grpSp>
      <p:sp>
        <p:nvSpPr>
          <p:cNvPr id="19" name="object 5">
            <a:extLst>
              <a:ext uri="{FF2B5EF4-FFF2-40B4-BE49-F238E27FC236}">
                <a16:creationId xmlns:a16="http://schemas.microsoft.com/office/drawing/2014/main" id="{B9252D52-A167-E861-154D-5C51C5957EBB}"/>
              </a:ext>
            </a:extLst>
          </p:cNvPr>
          <p:cNvSpPr txBox="1"/>
          <p:nvPr/>
        </p:nvSpPr>
        <p:spPr>
          <a:xfrm>
            <a:off x="6110829" y="5419834"/>
            <a:ext cx="2160412" cy="866071"/>
          </a:xfrm>
          <a:prstGeom prst="rect">
            <a:avLst/>
          </a:prstGeom>
          <a:solidFill>
            <a:schemeClr val="lt1">
              <a:alpha val="97000"/>
            </a:schemeClr>
          </a:solidFill>
          <a:ln w="12700">
            <a:miter lim="400000"/>
          </a:ln>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22410" defTabSz="914308" hangingPunct="0">
              <a:lnSpc>
                <a:spcPct val="120000"/>
              </a:lnSpc>
              <a:spcBef>
                <a:spcPts val="1600"/>
              </a:spcBef>
              <a:defRPr sz="1200" b="0">
                <a:solidFill>
                  <a:srgbClr val="000000"/>
                </a:solidFill>
                <a:latin typeface="Arial"/>
                <a:ea typeface="Arial"/>
                <a:cs typeface="Arial"/>
                <a:sym typeface="Arial"/>
              </a:defRPr>
            </a:pPr>
            <a:r>
              <a:rPr sz="1200" dirty="0"/>
              <a:t>“Accident </a:t>
            </a:r>
            <a:r>
              <a:rPr sz="1200" spc="-12" dirty="0"/>
              <a:t>reported” </a:t>
            </a:r>
            <a:r>
              <a:rPr sz="1200" spc="43" dirty="0"/>
              <a:t>is </a:t>
            </a:r>
            <a:r>
              <a:rPr sz="1200" spc="12" dirty="0"/>
              <a:t>very </a:t>
            </a:r>
            <a:r>
              <a:rPr sz="1200" spc="7" dirty="0"/>
              <a:t>vague </a:t>
            </a:r>
            <a:r>
              <a:rPr sz="1200" spc="-37" dirty="0"/>
              <a:t>to </a:t>
            </a:r>
            <a:r>
              <a:rPr sz="1200" dirty="0"/>
              <a:t>the  </a:t>
            </a:r>
            <a:r>
              <a:rPr sz="1200" spc="7" dirty="0"/>
              <a:t>consumer </a:t>
            </a:r>
            <a:r>
              <a:rPr sz="1200" dirty="0"/>
              <a:t>and the extent </a:t>
            </a:r>
            <a:r>
              <a:rPr sz="1200" spc="-37" dirty="0"/>
              <a:t>of </a:t>
            </a:r>
            <a:r>
              <a:rPr sz="1200" spc="-7" dirty="0"/>
              <a:t>damage </a:t>
            </a:r>
            <a:r>
              <a:rPr sz="1200" spc="-12" dirty="0"/>
              <a:t>from  </a:t>
            </a:r>
            <a:r>
              <a:rPr sz="1200" dirty="0"/>
              <a:t>the </a:t>
            </a:r>
            <a:r>
              <a:rPr sz="1200" spc="-7" dirty="0"/>
              <a:t>accident </a:t>
            </a:r>
            <a:r>
              <a:rPr sz="1200" spc="43" dirty="0"/>
              <a:t>is</a:t>
            </a:r>
            <a:r>
              <a:rPr sz="1200" spc="87" dirty="0"/>
              <a:t> </a:t>
            </a:r>
            <a:r>
              <a:rPr sz="1200" dirty="0"/>
              <a:t>unknown.</a:t>
            </a:r>
          </a:p>
        </p:txBody>
      </p:sp>
      <p:sp>
        <p:nvSpPr>
          <p:cNvPr id="20" name="object 6">
            <a:extLst>
              <a:ext uri="{FF2B5EF4-FFF2-40B4-BE49-F238E27FC236}">
                <a16:creationId xmlns:a16="http://schemas.microsoft.com/office/drawing/2014/main" id="{B0F344C2-2B63-F36F-C004-053A82BAAD5F}"/>
              </a:ext>
            </a:extLst>
          </p:cNvPr>
          <p:cNvSpPr txBox="1"/>
          <p:nvPr/>
        </p:nvSpPr>
        <p:spPr>
          <a:xfrm>
            <a:off x="9306415" y="5444831"/>
            <a:ext cx="2323327" cy="422873"/>
          </a:xfrm>
          <a:prstGeom prst="rect">
            <a:avLst/>
          </a:prstGeom>
          <a:solidFill>
            <a:schemeClr val="lt1">
              <a:alpha val="97000"/>
            </a:schemeClr>
          </a:solidFill>
          <a:ln w="12700">
            <a:miter lim="400000"/>
          </a:ln>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21286" defTabSz="914308" hangingPunct="0">
              <a:lnSpc>
                <a:spcPct val="120000"/>
              </a:lnSpc>
              <a:spcBef>
                <a:spcPts val="1600"/>
              </a:spcBef>
              <a:defRPr sz="1200" b="0">
                <a:solidFill>
                  <a:srgbClr val="000000"/>
                </a:solidFill>
                <a:latin typeface="Arial"/>
                <a:ea typeface="Arial"/>
                <a:cs typeface="Arial"/>
                <a:sym typeface="Arial"/>
              </a:defRPr>
            </a:pPr>
            <a:r>
              <a:rPr sz="1200" dirty="0"/>
              <a:t>All </a:t>
            </a:r>
            <a:r>
              <a:rPr sz="1200" spc="-12" dirty="0"/>
              <a:t>qualified </a:t>
            </a:r>
            <a:r>
              <a:rPr sz="1200" spc="12" dirty="0"/>
              <a:t>vehicles </a:t>
            </a:r>
            <a:r>
              <a:rPr sz="1200" spc="7" dirty="0"/>
              <a:t>receive </a:t>
            </a:r>
            <a:r>
              <a:rPr sz="1200" dirty="0"/>
              <a:t>our </a:t>
            </a:r>
            <a:r>
              <a:rPr sz="1200" dirty="0" err="1"/>
              <a:t>LiveLink</a:t>
            </a:r>
            <a:r>
              <a:rPr sz="1200" dirty="0"/>
              <a:t>  </a:t>
            </a:r>
            <a:r>
              <a:rPr sz="1200" spc="-37" dirty="0"/>
              <a:t>to </a:t>
            </a:r>
            <a:r>
              <a:rPr sz="1200" spc="-19" dirty="0"/>
              <a:t>the </a:t>
            </a:r>
            <a:r>
              <a:rPr sz="1200" spc="24" dirty="0"/>
              <a:t>True360</a:t>
            </a:r>
            <a:r>
              <a:rPr sz="1200" spc="119" dirty="0"/>
              <a:t> </a:t>
            </a:r>
            <a:r>
              <a:rPr sz="1200" dirty="0"/>
              <a:t>report.</a:t>
            </a:r>
          </a:p>
        </p:txBody>
      </p:sp>
      <p:sp>
        <p:nvSpPr>
          <p:cNvPr id="21" name="72% of all vehicles inspected with  accident history have only sustained minor cosmetic repairs">
            <a:extLst>
              <a:ext uri="{FF2B5EF4-FFF2-40B4-BE49-F238E27FC236}">
                <a16:creationId xmlns:a16="http://schemas.microsoft.com/office/drawing/2014/main" id="{272AC1A2-0CF1-D605-7C95-19FBB6ED6A95}"/>
              </a:ext>
            </a:extLst>
          </p:cNvPr>
          <p:cNvSpPr txBox="1"/>
          <p:nvPr/>
        </p:nvSpPr>
        <p:spPr>
          <a:xfrm>
            <a:off x="1196405" y="3524151"/>
            <a:ext cx="3783140" cy="741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914296" hangingPunct="0">
              <a:lnSpc>
                <a:spcPct val="80000"/>
              </a:lnSpc>
              <a:defRPr sz="2000" b="0" spc="-16">
                <a:solidFill>
                  <a:srgbClr val="222222"/>
                </a:solidFill>
                <a:latin typeface="+mn-lt"/>
                <a:ea typeface="+mn-ea"/>
                <a:cs typeface="+mn-cs"/>
                <a:sym typeface="Roboto Black"/>
              </a:defRPr>
            </a:pPr>
            <a:r>
              <a:rPr sz="2000" spc="-16">
                <a:solidFill>
                  <a:srgbClr val="F26522"/>
                </a:solidFill>
                <a:latin typeface="Roboto Black"/>
                <a:ea typeface="Roboto Black"/>
                <a:sym typeface="Roboto Black"/>
              </a:rPr>
              <a:t>72% of all vehicles</a:t>
            </a:r>
            <a:r>
              <a:rPr sz="2000" spc="-16">
                <a:solidFill>
                  <a:srgbClr val="222222"/>
                </a:solidFill>
                <a:latin typeface="Roboto Black"/>
                <a:ea typeface="Roboto Black"/>
                <a:sym typeface="Roboto Black"/>
              </a:rPr>
              <a:t> inspected with  accident history have only sustained minor cosmetic repairs</a:t>
            </a:r>
          </a:p>
        </p:txBody>
      </p:sp>
      <p:sp>
        <p:nvSpPr>
          <p:cNvPr id="22" name="object 14">
            <a:extLst>
              <a:ext uri="{FF2B5EF4-FFF2-40B4-BE49-F238E27FC236}">
                <a16:creationId xmlns:a16="http://schemas.microsoft.com/office/drawing/2014/main" id="{6051FC47-419D-06D6-F6BA-5B9150963F68}"/>
              </a:ext>
            </a:extLst>
          </p:cNvPr>
          <p:cNvSpPr txBox="1"/>
          <p:nvPr/>
        </p:nvSpPr>
        <p:spPr>
          <a:xfrm>
            <a:off x="897685" y="2131826"/>
            <a:ext cx="3689147" cy="594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22411" defTabSz="914318">
              <a:lnSpc>
                <a:spcPct val="80000"/>
              </a:lnSpc>
              <a:spcBef>
                <a:spcPts val="0"/>
              </a:spcBef>
              <a:defRPr sz="2400" b="0" spc="-20">
                <a:solidFill>
                  <a:srgbClr val="222222"/>
                </a:solidFill>
                <a:latin typeface="+mn-lt"/>
                <a:ea typeface="+mn-ea"/>
                <a:cs typeface="+mn-cs"/>
                <a:sym typeface="Roboto Black"/>
              </a:defRPr>
            </a:lvl1pPr>
          </a:lstStyle>
          <a:p>
            <a:pPr indent="22410" defTabSz="914296" hangingPunct="0">
              <a:defRPr/>
            </a:pPr>
            <a:r>
              <a:rPr dirty="0">
                <a:latin typeface="Roboto Black"/>
                <a:ea typeface="Roboto Black"/>
              </a:rPr>
              <a:t>We Take the Mystery Out of the History.</a:t>
            </a:r>
          </a:p>
        </p:txBody>
      </p:sp>
      <p:sp>
        <p:nvSpPr>
          <p:cNvPr id="23" name="Title 2">
            <a:extLst>
              <a:ext uri="{FF2B5EF4-FFF2-40B4-BE49-F238E27FC236}">
                <a16:creationId xmlns:a16="http://schemas.microsoft.com/office/drawing/2014/main" id="{7F96AE7E-09AE-2BD6-4DE0-2C920A503A70}"/>
              </a:ext>
            </a:extLst>
          </p:cNvPr>
          <p:cNvSpPr txBox="1">
            <a:spLocks/>
          </p:cNvSpPr>
          <p:nvPr/>
        </p:nvSpPr>
        <p:spPr>
          <a:xfrm>
            <a:off x="377029" y="285461"/>
            <a:ext cx="5831417" cy="17166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ExtraBold"/>
              <a:buNone/>
              <a:defRPr sz="24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9pPr>
          </a:lstStyle>
          <a:p>
            <a:pPr>
              <a:defRPr sz="5400" spc="-45">
                <a:solidFill>
                  <a:srgbClr val="222222"/>
                </a:solidFill>
                <a:latin typeface="+mn-lt"/>
                <a:ea typeface="+mn-ea"/>
                <a:cs typeface="+mn-cs"/>
                <a:sym typeface="Roboto Black"/>
              </a:defRPr>
            </a:pPr>
            <a:r>
              <a:rPr lang="en-US" sz="5333" b="1" spc="-60">
                <a:solidFill>
                  <a:srgbClr val="222222"/>
                </a:solidFill>
                <a:latin typeface="Roboto Black" panose="02000000000000000000" pitchFamily="2" charset="0"/>
                <a:ea typeface="Roboto Black" panose="02000000000000000000" pitchFamily="2" charset="0"/>
                <a:cs typeface="+mn-cs"/>
                <a:sym typeface="Roboto Black"/>
              </a:rPr>
              <a:t>Your Car,</a:t>
            </a:r>
          </a:p>
          <a:p>
            <a:pPr>
              <a:defRPr sz="5400" spc="-45">
                <a:solidFill>
                  <a:srgbClr val="222222"/>
                </a:solidFill>
                <a:latin typeface="+mn-lt"/>
                <a:ea typeface="+mn-ea"/>
                <a:cs typeface="+mn-cs"/>
                <a:sym typeface="Roboto Black"/>
              </a:defRPr>
            </a:pPr>
            <a:r>
              <a:rPr lang="en-US" sz="5333" b="1" spc="-60">
                <a:solidFill>
                  <a:srgbClr val="2099D8"/>
                </a:solidFill>
                <a:latin typeface="Roboto Black" panose="02000000000000000000" pitchFamily="2" charset="0"/>
                <a:ea typeface="Roboto Black" panose="02000000000000000000" pitchFamily="2" charset="0"/>
                <a:cs typeface="+mn-cs"/>
                <a:sym typeface="Roboto Black"/>
              </a:rPr>
              <a:t>Your History</a:t>
            </a:r>
            <a:endParaRPr lang="en-US" sz="5333" b="1" spc="-60" dirty="0">
              <a:solidFill>
                <a:srgbClr val="2099D8"/>
              </a:solidFill>
              <a:latin typeface="Roboto Black" panose="02000000000000000000" pitchFamily="2" charset="0"/>
              <a:ea typeface="Roboto Black" panose="02000000000000000000" pitchFamily="2" charset="0"/>
              <a:cs typeface="+mn-cs"/>
              <a:sym typeface="Roboto Black"/>
            </a:endParaRPr>
          </a:p>
        </p:txBody>
      </p:sp>
    </p:spTree>
    <p:extLst>
      <p:ext uri="{BB962C8B-B14F-4D97-AF65-F5344CB8AC3E}">
        <p14:creationId xmlns:p14="http://schemas.microsoft.com/office/powerpoint/2010/main" val="2803717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99A62-1ECC-E6A6-C24F-AA23E9DDD660}"/>
              </a:ext>
            </a:extLst>
          </p:cNvPr>
          <p:cNvSpPr>
            <a:spLocks noGrp="1"/>
          </p:cNvSpPr>
          <p:nvPr>
            <p:ph type="title"/>
          </p:nvPr>
        </p:nvSpPr>
        <p:spPr/>
        <p:txBody>
          <a:bodyPr/>
          <a:lstStyle/>
          <a:p>
            <a:r>
              <a:rPr lang="en-US" dirty="0"/>
              <a:t>Appraisals </a:t>
            </a:r>
          </a:p>
        </p:txBody>
      </p:sp>
      <p:sp>
        <p:nvSpPr>
          <p:cNvPr id="3" name="Content Placeholder 2">
            <a:extLst>
              <a:ext uri="{FF2B5EF4-FFF2-40B4-BE49-F238E27FC236}">
                <a16:creationId xmlns:a16="http://schemas.microsoft.com/office/drawing/2014/main" id="{2BD2F35C-72F6-5F0A-D3E4-057322ECDAAA}"/>
              </a:ext>
            </a:extLst>
          </p:cNvPr>
          <p:cNvSpPr>
            <a:spLocks noGrp="1"/>
          </p:cNvSpPr>
          <p:nvPr>
            <p:ph idx="1"/>
          </p:nvPr>
        </p:nvSpPr>
        <p:spPr/>
        <p:txBody>
          <a:bodyPr>
            <a:normAutofit fontScale="92500" lnSpcReduction="10000"/>
          </a:bodyPr>
          <a:lstStyle/>
          <a:p>
            <a:pPr marL="0" indent="0">
              <a:buNone/>
            </a:pPr>
            <a:r>
              <a:rPr lang="en-US" dirty="0"/>
              <a:t>Top Missed Items on an appraisal</a:t>
            </a:r>
          </a:p>
          <a:p>
            <a:r>
              <a:rPr lang="en-US" dirty="0"/>
              <a:t>Dashboard lights (Check engine, others)</a:t>
            </a:r>
          </a:p>
          <a:p>
            <a:r>
              <a:rPr lang="en-US" dirty="0"/>
              <a:t>Drivability issues</a:t>
            </a:r>
          </a:p>
          <a:p>
            <a:r>
              <a:rPr lang="en-US" dirty="0"/>
              <a:t>Missed damage (lower body damage, Tire wear, wheel damage, Paint)</a:t>
            </a:r>
          </a:p>
          <a:p>
            <a:r>
              <a:rPr lang="en-US" dirty="0"/>
              <a:t>Underestimated damage</a:t>
            </a:r>
          </a:p>
          <a:p>
            <a:r>
              <a:rPr lang="en-US" dirty="0"/>
              <a:t>Missing remotes (broke remotes)</a:t>
            </a:r>
          </a:p>
          <a:p>
            <a:r>
              <a:rPr lang="en-US" dirty="0"/>
              <a:t>A/C or heater issues</a:t>
            </a:r>
          </a:p>
          <a:p>
            <a:r>
              <a:rPr lang="en-US" dirty="0"/>
              <a:t>Interior  (cracks in dash or console, PW, PL, </a:t>
            </a:r>
            <a:r>
              <a:rPr lang="en-US" dirty="0" err="1"/>
              <a:t>Pseats</a:t>
            </a:r>
            <a:r>
              <a:rPr lang="en-US" dirty="0"/>
              <a:t>, </a:t>
            </a:r>
            <a:r>
              <a:rPr lang="en-US" dirty="0" err="1"/>
              <a:t>Sroof</a:t>
            </a:r>
            <a:r>
              <a:rPr lang="en-US" dirty="0"/>
              <a:t>, Screens, and Audio)</a:t>
            </a:r>
          </a:p>
          <a:p>
            <a:r>
              <a:rPr lang="en-US" dirty="0"/>
              <a:t>Electrical issues</a:t>
            </a:r>
          </a:p>
          <a:p>
            <a:pPr marL="0" indent="0">
              <a:buNone/>
            </a:pPr>
            <a:endParaRPr lang="en-US" dirty="0"/>
          </a:p>
          <a:p>
            <a:endParaRPr lang="en-US" dirty="0"/>
          </a:p>
        </p:txBody>
      </p:sp>
    </p:spTree>
    <p:extLst>
      <p:ext uri="{BB962C8B-B14F-4D97-AF65-F5344CB8AC3E}">
        <p14:creationId xmlns:p14="http://schemas.microsoft.com/office/powerpoint/2010/main" val="202060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3100-DCE8-22D9-B5D4-28BD1C743D91}"/>
              </a:ext>
            </a:extLst>
          </p:cNvPr>
          <p:cNvSpPr>
            <a:spLocks noGrp="1"/>
          </p:cNvSpPr>
          <p:nvPr>
            <p:ph type="title"/>
          </p:nvPr>
        </p:nvSpPr>
        <p:spPr/>
        <p:txBody>
          <a:bodyPr/>
          <a:lstStyle/>
          <a:p>
            <a:r>
              <a:rPr lang="en-US" dirty="0"/>
              <a:t>Appraisals</a:t>
            </a:r>
          </a:p>
        </p:txBody>
      </p:sp>
      <p:sp>
        <p:nvSpPr>
          <p:cNvPr id="3" name="Content Placeholder 2">
            <a:extLst>
              <a:ext uri="{FF2B5EF4-FFF2-40B4-BE49-F238E27FC236}">
                <a16:creationId xmlns:a16="http://schemas.microsoft.com/office/drawing/2014/main" id="{B5B78E0D-9578-EF4A-5A01-A34F88E78B11}"/>
              </a:ext>
            </a:extLst>
          </p:cNvPr>
          <p:cNvSpPr>
            <a:spLocks noGrp="1"/>
          </p:cNvSpPr>
          <p:nvPr>
            <p:ph idx="1"/>
          </p:nvPr>
        </p:nvSpPr>
        <p:spPr>
          <a:xfrm>
            <a:off x="162202" y="1690688"/>
            <a:ext cx="11867595" cy="4351338"/>
          </a:xfrm>
        </p:spPr>
        <p:txBody>
          <a:bodyPr>
            <a:normAutofit/>
          </a:bodyPr>
          <a:lstStyle/>
          <a:p>
            <a:pPr marL="0" marR="0" indent="0" algn="ctr">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We have come along way from a person’s gut opinion, then to looking at a book, History, and then using a computer with a tremendous amount of data points.</a:t>
            </a:r>
          </a:p>
          <a:p>
            <a:endParaRPr lang="en-US" dirty="0"/>
          </a:p>
        </p:txBody>
      </p:sp>
      <p:pic>
        <p:nvPicPr>
          <p:cNvPr id="7" name="Picture 6">
            <a:extLst>
              <a:ext uri="{FF2B5EF4-FFF2-40B4-BE49-F238E27FC236}">
                <a16:creationId xmlns:a16="http://schemas.microsoft.com/office/drawing/2014/main" id="{3AF50ABA-A18B-66EC-1423-9833E983CB9E}"/>
              </a:ext>
            </a:extLst>
          </p:cNvPr>
          <p:cNvPicPr>
            <a:picLocks noChangeAspect="1"/>
          </p:cNvPicPr>
          <p:nvPr/>
        </p:nvPicPr>
        <p:blipFill>
          <a:blip r:embed="rId2"/>
          <a:stretch>
            <a:fillRect/>
          </a:stretch>
        </p:blipFill>
        <p:spPr>
          <a:xfrm>
            <a:off x="343963" y="3182275"/>
            <a:ext cx="1876425" cy="2476500"/>
          </a:xfrm>
          <a:prstGeom prst="rect">
            <a:avLst/>
          </a:prstGeom>
        </p:spPr>
      </p:pic>
      <p:pic>
        <p:nvPicPr>
          <p:cNvPr id="9" name="Picture 8">
            <a:extLst>
              <a:ext uri="{FF2B5EF4-FFF2-40B4-BE49-F238E27FC236}">
                <a16:creationId xmlns:a16="http://schemas.microsoft.com/office/drawing/2014/main" id="{EAE74944-C72B-C1A2-D207-8D71852E5B46}"/>
              </a:ext>
            </a:extLst>
          </p:cNvPr>
          <p:cNvPicPr>
            <a:picLocks noChangeAspect="1"/>
          </p:cNvPicPr>
          <p:nvPr/>
        </p:nvPicPr>
        <p:blipFill>
          <a:blip r:embed="rId3"/>
          <a:stretch>
            <a:fillRect/>
          </a:stretch>
        </p:blipFill>
        <p:spPr>
          <a:xfrm>
            <a:off x="2689085" y="3182275"/>
            <a:ext cx="1311414" cy="1073696"/>
          </a:xfrm>
          <a:prstGeom prst="rect">
            <a:avLst/>
          </a:prstGeom>
        </p:spPr>
      </p:pic>
      <p:pic>
        <p:nvPicPr>
          <p:cNvPr id="11" name="Picture 10">
            <a:extLst>
              <a:ext uri="{FF2B5EF4-FFF2-40B4-BE49-F238E27FC236}">
                <a16:creationId xmlns:a16="http://schemas.microsoft.com/office/drawing/2014/main" id="{A230CD49-D469-3661-1361-0C6885A088C6}"/>
              </a:ext>
            </a:extLst>
          </p:cNvPr>
          <p:cNvPicPr>
            <a:picLocks noChangeAspect="1"/>
          </p:cNvPicPr>
          <p:nvPr/>
        </p:nvPicPr>
        <p:blipFill>
          <a:blip r:embed="rId4"/>
          <a:stretch>
            <a:fillRect/>
          </a:stretch>
        </p:blipFill>
        <p:spPr>
          <a:xfrm>
            <a:off x="4000499" y="3182275"/>
            <a:ext cx="690047" cy="1237325"/>
          </a:xfrm>
          <a:prstGeom prst="rect">
            <a:avLst/>
          </a:prstGeom>
        </p:spPr>
      </p:pic>
      <p:pic>
        <p:nvPicPr>
          <p:cNvPr id="13" name="Picture 12">
            <a:extLst>
              <a:ext uri="{FF2B5EF4-FFF2-40B4-BE49-F238E27FC236}">
                <a16:creationId xmlns:a16="http://schemas.microsoft.com/office/drawing/2014/main" id="{919FA76F-F582-F93F-7881-566D8234230B}"/>
              </a:ext>
            </a:extLst>
          </p:cNvPr>
          <p:cNvPicPr>
            <a:picLocks noChangeAspect="1"/>
          </p:cNvPicPr>
          <p:nvPr/>
        </p:nvPicPr>
        <p:blipFill>
          <a:blip r:embed="rId5"/>
          <a:stretch>
            <a:fillRect/>
          </a:stretch>
        </p:blipFill>
        <p:spPr>
          <a:xfrm>
            <a:off x="3090715" y="4255971"/>
            <a:ext cx="882174" cy="1414073"/>
          </a:xfrm>
          <a:prstGeom prst="rect">
            <a:avLst/>
          </a:prstGeom>
        </p:spPr>
      </p:pic>
      <p:pic>
        <p:nvPicPr>
          <p:cNvPr id="15" name="Picture 14">
            <a:extLst>
              <a:ext uri="{FF2B5EF4-FFF2-40B4-BE49-F238E27FC236}">
                <a16:creationId xmlns:a16="http://schemas.microsoft.com/office/drawing/2014/main" id="{BF64AE22-5A5D-A9CD-3059-C9D2992343B3}"/>
              </a:ext>
            </a:extLst>
          </p:cNvPr>
          <p:cNvPicPr>
            <a:picLocks noChangeAspect="1"/>
          </p:cNvPicPr>
          <p:nvPr/>
        </p:nvPicPr>
        <p:blipFill>
          <a:blip r:embed="rId6"/>
          <a:stretch>
            <a:fillRect/>
          </a:stretch>
        </p:blipFill>
        <p:spPr>
          <a:xfrm>
            <a:off x="4977793" y="3382247"/>
            <a:ext cx="1923609" cy="1747448"/>
          </a:xfrm>
          <a:prstGeom prst="rect">
            <a:avLst/>
          </a:prstGeom>
        </p:spPr>
      </p:pic>
      <p:pic>
        <p:nvPicPr>
          <p:cNvPr id="17" name="Picture 16">
            <a:extLst>
              <a:ext uri="{FF2B5EF4-FFF2-40B4-BE49-F238E27FC236}">
                <a16:creationId xmlns:a16="http://schemas.microsoft.com/office/drawing/2014/main" id="{EB1DAF8F-24F1-9132-35C3-E225FFF7B233}"/>
              </a:ext>
            </a:extLst>
          </p:cNvPr>
          <p:cNvPicPr>
            <a:picLocks noChangeAspect="1"/>
          </p:cNvPicPr>
          <p:nvPr/>
        </p:nvPicPr>
        <p:blipFill>
          <a:blip r:embed="rId7"/>
          <a:stretch>
            <a:fillRect/>
          </a:stretch>
        </p:blipFill>
        <p:spPr>
          <a:xfrm>
            <a:off x="7179771" y="3311398"/>
            <a:ext cx="2014174" cy="1618325"/>
          </a:xfrm>
          <a:prstGeom prst="rect">
            <a:avLst/>
          </a:prstGeom>
        </p:spPr>
      </p:pic>
      <p:pic>
        <p:nvPicPr>
          <p:cNvPr id="19" name="Picture 18">
            <a:extLst>
              <a:ext uri="{FF2B5EF4-FFF2-40B4-BE49-F238E27FC236}">
                <a16:creationId xmlns:a16="http://schemas.microsoft.com/office/drawing/2014/main" id="{05645948-2454-3E2A-B9FF-01C6720D9C17}"/>
              </a:ext>
            </a:extLst>
          </p:cNvPr>
          <p:cNvPicPr>
            <a:picLocks noChangeAspect="1"/>
          </p:cNvPicPr>
          <p:nvPr/>
        </p:nvPicPr>
        <p:blipFill>
          <a:blip r:embed="rId8"/>
          <a:stretch>
            <a:fillRect/>
          </a:stretch>
        </p:blipFill>
        <p:spPr>
          <a:xfrm>
            <a:off x="9915525" y="3182275"/>
            <a:ext cx="1438275" cy="2686050"/>
          </a:xfrm>
          <a:prstGeom prst="rect">
            <a:avLst/>
          </a:prstGeom>
        </p:spPr>
      </p:pic>
    </p:spTree>
    <p:extLst>
      <p:ext uri="{BB962C8B-B14F-4D97-AF65-F5344CB8AC3E}">
        <p14:creationId xmlns:p14="http://schemas.microsoft.com/office/powerpoint/2010/main" val="125079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E20FA-696C-19EB-229B-F039885C0311}"/>
              </a:ext>
            </a:extLst>
          </p:cNvPr>
          <p:cNvSpPr>
            <a:spLocks noGrp="1"/>
          </p:cNvSpPr>
          <p:nvPr>
            <p:ph type="body" idx="1"/>
          </p:nvPr>
        </p:nvSpPr>
        <p:spPr>
          <a:xfrm>
            <a:off x="609600" y="2536000"/>
            <a:ext cx="9168882" cy="3657600"/>
          </a:xfrm>
        </p:spPr>
        <p:txBody>
          <a:bodyPr/>
          <a:lstStyle/>
          <a:p>
            <a:endParaRPr lang="en-US" dirty="0"/>
          </a:p>
        </p:txBody>
      </p:sp>
      <p:sp>
        <p:nvSpPr>
          <p:cNvPr id="4" name="Title 1">
            <a:extLst>
              <a:ext uri="{FF2B5EF4-FFF2-40B4-BE49-F238E27FC236}">
                <a16:creationId xmlns:a16="http://schemas.microsoft.com/office/drawing/2014/main" id="{A7AC0E8E-A330-EF51-6040-E29D793F1813}"/>
              </a:ext>
            </a:extLst>
          </p:cNvPr>
          <p:cNvSpPr>
            <a:spLocks noGrp="1"/>
          </p:cNvSpPr>
          <p:nvPr>
            <p:ph type="title"/>
          </p:nvPr>
        </p:nvSpPr>
        <p:spPr>
          <a:xfrm>
            <a:off x="609600" y="1219200"/>
            <a:ext cx="7620000" cy="914400"/>
          </a:xfrm>
        </p:spPr>
        <p:txBody>
          <a:bodyPr/>
          <a:lstStyle/>
          <a:p>
            <a:r>
              <a:rPr lang="en-US" dirty="0"/>
              <a:t>Appraisals</a:t>
            </a:r>
          </a:p>
        </p:txBody>
      </p:sp>
      <p:pic>
        <p:nvPicPr>
          <p:cNvPr id="5" name="Content Placeholder 3">
            <a:extLst>
              <a:ext uri="{FF2B5EF4-FFF2-40B4-BE49-F238E27FC236}">
                <a16:creationId xmlns:a16="http://schemas.microsoft.com/office/drawing/2014/main" id="{C5C33959-1749-F948-AE37-74608177FE6D}"/>
              </a:ext>
            </a:extLst>
          </p:cNvPr>
          <p:cNvPicPr>
            <a:picLocks noChangeAspect="1"/>
          </p:cNvPicPr>
          <p:nvPr/>
        </p:nvPicPr>
        <p:blipFill>
          <a:blip r:embed="rId2"/>
          <a:stretch>
            <a:fillRect/>
          </a:stretch>
        </p:blipFill>
        <p:spPr>
          <a:xfrm>
            <a:off x="3701988" y="1"/>
            <a:ext cx="5745293" cy="6859644"/>
          </a:xfrm>
          <a:prstGeom prst="rect">
            <a:avLst/>
          </a:prstGeom>
        </p:spPr>
      </p:pic>
    </p:spTree>
    <p:extLst>
      <p:ext uri="{BB962C8B-B14F-4D97-AF65-F5344CB8AC3E}">
        <p14:creationId xmlns:p14="http://schemas.microsoft.com/office/powerpoint/2010/main" val="3810038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98AB-469B-8894-DE23-AF89BC1EE908}"/>
              </a:ext>
            </a:extLst>
          </p:cNvPr>
          <p:cNvSpPr>
            <a:spLocks noGrp="1"/>
          </p:cNvSpPr>
          <p:nvPr>
            <p:ph type="title"/>
          </p:nvPr>
        </p:nvSpPr>
        <p:spPr/>
        <p:txBody>
          <a:bodyPr/>
          <a:lstStyle/>
          <a:p>
            <a:r>
              <a:rPr lang="en-US" dirty="0"/>
              <a:t>Appraisals </a:t>
            </a:r>
          </a:p>
        </p:txBody>
      </p:sp>
      <p:sp>
        <p:nvSpPr>
          <p:cNvPr id="3" name="Content Placeholder 2">
            <a:extLst>
              <a:ext uri="{FF2B5EF4-FFF2-40B4-BE49-F238E27FC236}">
                <a16:creationId xmlns:a16="http://schemas.microsoft.com/office/drawing/2014/main" id="{12E5EBD5-42FE-879A-C7B1-7F20567C34E5}"/>
              </a:ext>
            </a:extLst>
          </p:cNvPr>
          <p:cNvSpPr>
            <a:spLocks noGrp="1"/>
          </p:cNvSpPr>
          <p:nvPr>
            <p:ph idx="1"/>
          </p:nvPr>
        </p:nvSpPr>
        <p:spPr/>
        <p:txBody>
          <a:bodyPr/>
          <a:lstStyle/>
          <a:p>
            <a:r>
              <a:rPr lang="en-US" dirty="0"/>
              <a:t>Current Appraisal Tools</a:t>
            </a:r>
          </a:p>
        </p:txBody>
      </p:sp>
      <p:pic>
        <p:nvPicPr>
          <p:cNvPr id="5" name="Picture 4">
            <a:extLst>
              <a:ext uri="{FF2B5EF4-FFF2-40B4-BE49-F238E27FC236}">
                <a16:creationId xmlns:a16="http://schemas.microsoft.com/office/drawing/2014/main" id="{C9663B5D-96C6-DA7F-4119-6A15BC501BC8}"/>
              </a:ext>
            </a:extLst>
          </p:cNvPr>
          <p:cNvPicPr>
            <a:picLocks noChangeAspect="1"/>
          </p:cNvPicPr>
          <p:nvPr/>
        </p:nvPicPr>
        <p:blipFill>
          <a:blip r:embed="rId2"/>
          <a:stretch>
            <a:fillRect/>
          </a:stretch>
        </p:blipFill>
        <p:spPr>
          <a:xfrm>
            <a:off x="966103" y="2897188"/>
            <a:ext cx="6544359" cy="3414712"/>
          </a:xfrm>
          <a:prstGeom prst="rect">
            <a:avLst/>
          </a:prstGeom>
        </p:spPr>
      </p:pic>
      <p:pic>
        <p:nvPicPr>
          <p:cNvPr id="7" name="Picture 6">
            <a:extLst>
              <a:ext uri="{FF2B5EF4-FFF2-40B4-BE49-F238E27FC236}">
                <a16:creationId xmlns:a16="http://schemas.microsoft.com/office/drawing/2014/main" id="{F390B459-9560-118C-BC8D-45565316721E}"/>
              </a:ext>
            </a:extLst>
          </p:cNvPr>
          <p:cNvPicPr>
            <a:picLocks noChangeAspect="1"/>
          </p:cNvPicPr>
          <p:nvPr/>
        </p:nvPicPr>
        <p:blipFill>
          <a:blip r:embed="rId3"/>
          <a:stretch>
            <a:fillRect/>
          </a:stretch>
        </p:blipFill>
        <p:spPr>
          <a:xfrm>
            <a:off x="5400229" y="394494"/>
            <a:ext cx="6577458" cy="4210050"/>
          </a:xfrm>
          <a:prstGeom prst="rect">
            <a:avLst/>
          </a:prstGeom>
        </p:spPr>
      </p:pic>
    </p:spTree>
    <p:extLst>
      <p:ext uri="{BB962C8B-B14F-4D97-AF65-F5344CB8AC3E}">
        <p14:creationId xmlns:p14="http://schemas.microsoft.com/office/powerpoint/2010/main" val="3280812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F1-D2D3-25BB-F666-729ECAD61D1B}"/>
              </a:ext>
            </a:extLst>
          </p:cNvPr>
          <p:cNvSpPr>
            <a:spLocks noGrp="1"/>
          </p:cNvSpPr>
          <p:nvPr>
            <p:ph type="title"/>
          </p:nvPr>
        </p:nvSpPr>
        <p:spPr/>
        <p:txBody>
          <a:bodyPr/>
          <a:lstStyle/>
          <a:p>
            <a:r>
              <a:rPr lang="en-US" dirty="0"/>
              <a:t>Appraisals </a:t>
            </a:r>
          </a:p>
        </p:txBody>
      </p:sp>
      <p:sp>
        <p:nvSpPr>
          <p:cNvPr id="3" name="Content Placeholder 2">
            <a:extLst>
              <a:ext uri="{FF2B5EF4-FFF2-40B4-BE49-F238E27FC236}">
                <a16:creationId xmlns:a16="http://schemas.microsoft.com/office/drawing/2014/main" id="{4758AE36-8D5C-4A49-8BA0-D7ADDC98257B}"/>
              </a:ext>
            </a:extLst>
          </p:cNvPr>
          <p:cNvSpPr>
            <a:spLocks noGrp="1"/>
          </p:cNvSpPr>
          <p:nvPr>
            <p:ph idx="1"/>
          </p:nvPr>
        </p:nvSpPr>
        <p:spPr/>
        <p:txBody>
          <a:bodyPr/>
          <a:lstStyle/>
          <a:p>
            <a:r>
              <a:rPr lang="en-US" dirty="0"/>
              <a:t>Future Appraisal Tools</a:t>
            </a:r>
          </a:p>
        </p:txBody>
      </p:sp>
      <p:pic>
        <p:nvPicPr>
          <p:cNvPr id="5" name="Picture 4">
            <a:extLst>
              <a:ext uri="{FF2B5EF4-FFF2-40B4-BE49-F238E27FC236}">
                <a16:creationId xmlns:a16="http://schemas.microsoft.com/office/drawing/2014/main" id="{40804A6F-C9FF-7690-0148-A1036F7A1DE4}"/>
              </a:ext>
            </a:extLst>
          </p:cNvPr>
          <p:cNvPicPr>
            <a:picLocks noChangeAspect="1"/>
          </p:cNvPicPr>
          <p:nvPr/>
        </p:nvPicPr>
        <p:blipFill>
          <a:blip r:embed="rId2"/>
          <a:stretch>
            <a:fillRect/>
          </a:stretch>
        </p:blipFill>
        <p:spPr>
          <a:xfrm>
            <a:off x="628234" y="2275592"/>
            <a:ext cx="7011231" cy="4217282"/>
          </a:xfrm>
          <a:prstGeom prst="rect">
            <a:avLst/>
          </a:prstGeom>
        </p:spPr>
      </p:pic>
      <p:pic>
        <p:nvPicPr>
          <p:cNvPr id="7" name="Picture 6">
            <a:extLst>
              <a:ext uri="{FF2B5EF4-FFF2-40B4-BE49-F238E27FC236}">
                <a16:creationId xmlns:a16="http://schemas.microsoft.com/office/drawing/2014/main" id="{5730C35F-06CA-A93B-6223-7857FB6A951B}"/>
              </a:ext>
            </a:extLst>
          </p:cNvPr>
          <p:cNvPicPr>
            <a:picLocks noChangeAspect="1"/>
          </p:cNvPicPr>
          <p:nvPr/>
        </p:nvPicPr>
        <p:blipFill>
          <a:blip r:embed="rId3"/>
          <a:stretch>
            <a:fillRect/>
          </a:stretch>
        </p:blipFill>
        <p:spPr>
          <a:xfrm>
            <a:off x="7639465" y="2024062"/>
            <a:ext cx="3924300" cy="4543425"/>
          </a:xfrm>
          <a:prstGeom prst="rect">
            <a:avLst/>
          </a:prstGeom>
        </p:spPr>
      </p:pic>
    </p:spTree>
    <p:extLst>
      <p:ext uri="{BB962C8B-B14F-4D97-AF65-F5344CB8AC3E}">
        <p14:creationId xmlns:p14="http://schemas.microsoft.com/office/powerpoint/2010/main" val="10847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F1-D2D3-25BB-F666-729ECAD61D1B}"/>
              </a:ext>
            </a:extLst>
          </p:cNvPr>
          <p:cNvSpPr>
            <a:spLocks noGrp="1"/>
          </p:cNvSpPr>
          <p:nvPr>
            <p:ph type="title"/>
          </p:nvPr>
        </p:nvSpPr>
        <p:spPr/>
        <p:txBody>
          <a:bodyPr/>
          <a:lstStyle/>
          <a:p>
            <a:r>
              <a:rPr lang="en-US" dirty="0"/>
              <a:t>Appraisals </a:t>
            </a:r>
          </a:p>
        </p:txBody>
      </p:sp>
      <p:sp>
        <p:nvSpPr>
          <p:cNvPr id="3" name="Content Placeholder 2">
            <a:extLst>
              <a:ext uri="{FF2B5EF4-FFF2-40B4-BE49-F238E27FC236}">
                <a16:creationId xmlns:a16="http://schemas.microsoft.com/office/drawing/2014/main" id="{4758AE36-8D5C-4A49-8BA0-D7ADDC98257B}"/>
              </a:ext>
            </a:extLst>
          </p:cNvPr>
          <p:cNvSpPr>
            <a:spLocks noGrp="1"/>
          </p:cNvSpPr>
          <p:nvPr>
            <p:ph idx="1"/>
          </p:nvPr>
        </p:nvSpPr>
        <p:spPr/>
        <p:txBody>
          <a:bodyPr/>
          <a:lstStyle/>
          <a:p>
            <a:r>
              <a:rPr lang="en-US" dirty="0"/>
              <a:t>Future Appraisal Tools</a:t>
            </a:r>
          </a:p>
        </p:txBody>
      </p:sp>
      <p:pic>
        <p:nvPicPr>
          <p:cNvPr id="7" name="Picture 6">
            <a:extLst>
              <a:ext uri="{FF2B5EF4-FFF2-40B4-BE49-F238E27FC236}">
                <a16:creationId xmlns:a16="http://schemas.microsoft.com/office/drawing/2014/main" id="{E45ABB28-48A9-09C4-8CD0-7213D85DA966}"/>
              </a:ext>
            </a:extLst>
          </p:cNvPr>
          <p:cNvPicPr>
            <a:picLocks noChangeAspect="1"/>
          </p:cNvPicPr>
          <p:nvPr/>
        </p:nvPicPr>
        <p:blipFill>
          <a:blip r:embed="rId2"/>
          <a:stretch>
            <a:fillRect/>
          </a:stretch>
        </p:blipFill>
        <p:spPr>
          <a:xfrm>
            <a:off x="838200" y="2495550"/>
            <a:ext cx="9115425" cy="4133850"/>
          </a:xfrm>
          <a:prstGeom prst="rect">
            <a:avLst/>
          </a:prstGeom>
        </p:spPr>
      </p:pic>
    </p:spTree>
    <p:extLst>
      <p:ext uri="{BB962C8B-B14F-4D97-AF65-F5344CB8AC3E}">
        <p14:creationId xmlns:p14="http://schemas.microsoft.com/office/powerpoint/2010/main" val="467427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F1-D2D3-25BB-F666-729ECAD61D1B}"/>
              </a:ext>
            </a:extLst>
          </p:cNvPr>
          <p:cNvSpPr>
            <a:spLocks noGrp="1"/>
          </p:cNvSpPr>
          <p:nvPr>
            <p:ph type="title"/>
          </p:nvPr>
        </p:nvSpPr>
        <p:spPr/>
        <p:txBody>
          <a:bodyPr/>
          <a:lstStyle/>
          <a:p>
            <a:r>
              <a:rPr lang="en-US" dirty="0"/>
              <a:t>Appraisals </a:t>
            </a:r>
          </a:p>
        </p:txBody>
      </p:sp>
      <p:sp>
        <p:nvSpPr>
          <p:cNvPr id="3" name="Content Placeholder 2">
            <a:extLst>
              <a:ext uri="{FF2B5EF4-FFF2-40B4-BE49-F238E27FC236}">
                <a16:creationId xmlns:a16="http://schemas.microsoft.com/office/drawing/2014/main" id="{4758AE36-8D5C-4A49-8BA0-D7ADDC98257B}"/>
              </a:ext>
            </a:extLst>
          </p:cNvPr>
          <p:cNvSpPr>
            <a:spLocks noGrp="1"/>
          </p:cNvSpPr>
          <p:nvPr>
            <p:ph idx="1"/>
          </p:nvPr>
        </p:nvSpPr>
        <p:spPr/>
        <p:txBody>
          <a:bodyPr/>
          <a:lstStyle/>
          <a:p>
            <a:r>
              <a:rPr lang="en-US" dirty="0"/>
              <a:t>Future Appraisal Tools</a:t>
            </a:r>
          </a:p>
        </p:txBody>
      </p:sp>
      <p:pic>
        <p:nvPicPr>
          <p:cNvPr id="5" name="Picture 4">
            <a:extLst>
              <a:ext uri="{FF2B5EF4-FFF2-40B4-BE49-F238E27FC236}">
                <a16:creationId xmlns:a16="http://schemas.microsoft.com/office/drawing/2014/main" id="{CA5A152B-76EC-C317-668E-C0FA17ED25B8}"/>
              </a:ext>
            </a:extLst>
          </p:cNvPr>
          <p:cNvPicPr>
            <a:picLocks noChangeAspect="1"/>
          </p:cNvPicPr>
          <p:nvPr/>
        </p:nvPicPr>
        <p:blipFill>
          <a:blip r:embed="rId2"/>
          <a:stretch>
            <a:fillRect/>
          </a:stretch>
        </p:blipFill>
        <p:spPr>
          <a:xfrm>
            <a:off x="3019425" y="2335040"/>
            <a:ext cx="7291387" cy="4434060"/>
          </a:xfrm>
          <a:prstGeom prst="rect">
            <a:avLst/>
          </a:prstGeom>
        </p:spPr>
      </p:pic>
    </p:spTree>
    <p:extLst>
      <p:ext uri="{BB962C8B-B14F-4D97-AF65-F5344CB8AC3E}">
        <p14:creationId xmlns:p14="http://schemas.microsoft.com/office/powerpoint/2010/main" val="39561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F1-D2D3-25BB-F666-729ECAD61D1B}"/>
              </a:ext>
            </a:extLst>
          </p:cNvPr>
          <p:cNvSpPr>
            <a:spLocks noGrp="1"/>
          </p:cNvSpPr>
          <p:nvPr>
            <p:ph type="title"/>
          </p:nvPr>
        </p:nvSpPr>
        <p:spPr/>
        <p:txBody>
          <a:bodyPr/>
          <a:lstStyle/>
          <a:p>
            <a:r>
              <a:rPr lang="en-US" dirty="0"/>
              <a:t>Appraisals </a:t>
            </a:r>
          </a:p>
        </p:txBody>
      </p:sp>
      <p:sp>
        <p:nvSpPr>
          <p:cNvPr id="3" name="Content Placeholder 2">
            <a:extLst>
              <a:ext uri="{FF2B5EF4-FFF2-40B4-BE49-F238E27FC236}">
                <a16:creationId xmlns:a16="http://schemas.microsoft.com/office/drawing/2014/main" id="{4758AE36-8D5C-4A49-8BA0-D7ADDC98257B}"/>
              </a:ext>
            </a:extLst>
          </p:cNvPr>
          <p:cNvSpPr>
            <a:spLocks noGrp="1"/>
          </p:cNvSpPr>
          <p:nvPr>
            <p:ph idx="1"/>
          </p:nvPr>
        </p:nvSpPr>
        <p:spPr/>
        <p:txBody>
          <a:bodyPr/>
          <a:lstStyle/>
          <a:p>
            <a:r>
              <a:rPr lang="en-US" dirty="0"/>
              <a:t>Future Appraisal Tools</a:t>
            </a:r>
          </a:p>
        </p:txBody>
      </p:sp>
      <p:pic>
        <p:nvPicPr>
          <p:cNvPr id="7" name="Picture 6">
            <a:extLst>
              <a:ext uri="{FF2B5EF4-FFF2-40B4-BE49-F238E27FC236}">
                <a16:creationId xmlns:a16="http://schemas.microsoft.com/office/drawing/2014/main" id="{BFC50E45-99B1-25B6-4AAA-822638C188DA}"/>
              </a:ext>
            </a:extLst>
          </p:cNvPr>
          <p:cNvPicPr>
            <a:picLocks noChangeAspect="1"/>
          </p:cNvPicPr>
          <p:nvPr/>
        </p:nvPicPr>
        <p:blipFill>
          <a:blip r:embed="rId2"/>
          <a:stretch>
            <a:fillRect/>
          </a:stretch>
        </p:blipFill>
        <p:spPr>
          <a:xfrm>
            <a:off x="5353660" y="266560"/>
            <a:ext cx="6476390" cy="4071937"/>
          </a:xfrm>
          <a:prstGeom prst="rect">
            <a:avLst/>
          </a:prstGeom>
        </p:spPr>
      </p:pic>
      <p:pic>
        <p:nvPicPr>
          <p:cNvPr id="5" name="Picture 4">
            <a:extLst>
              <a:ext uri="{FF2B5EF4-FFF2-40B4-BE49-F238E27FC236}">
                <a16:creationId xmlns:a16="http://schemas.microsoft.com/office/drawing/2014/main" id="{90F57FE6-5E72-F233-76E3-48BC14D2212D}"/>
              </a:ext>
            </a:extLst>
          </p:cNvPr>
          <p:cNvPicPr>
            <a:picLocks noChangeAspect="1"/>
          </p:cNvPicPr>
          <p:nvPr/>
        </p:nvPicPr>
        <p:blipFill>
          <a:blip r:embed="rId3"/>
          <a:stretch>
            <a:fillRect/>
          </a:stretch>
        </p:blipFill>
        <p:spPr>
          <a:xfrm>
            <a:off x="838200" y="2779431"/>
            <a:ext cx="7072312" cy="3532469"/>
          </a:xfrm>
          <a:prstGeom prst="rect">
            <a:avLst/>
          </a:prstGeom>
        </p:spPr>
      </p:pic>
    </p:spTree>
    <p:extLst>
      <p:ext uri="{BB962C8B-B14F-4D97-AF65-F5344CB8AC3E}">
        <p14:creationId xmlns:p14="http://schemas.microsoft.com/office/powerpoint/2010/main" val="37090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3F08-0820-CB0A-9C35-0EE45BF6C01B}"/>
              </a:ext>
            </a:extLst>
          </p:cNvPr>
          <p:cNvSpPr>
            <a:spLocks noGrp="1"/>
          </p:cNvSpPr>
          <p:nvPr>
            <p:ph type="title"/>
          </p:nvPr>
        </p:nvSpPr>
        <p:spPr/>
        <p:txBody>
          <a:bodyPr/>
          <a:lstStyle/>
          <a:p>
            <a:r>
              <a:rPr lang="en-US" dirty="0"/>
              <a:t>Appraisals</a:t>
            </a:r>
          </a:p>
        </p:txBody>
      </p:sp>
      <p:sp>
        <p:nvSpPr>
          <p:cNvPr id="3" name="Content Placeholder 2">
            <a:extLst>
              <a:ext uri="{FF2B5EF4-FFF2-40B4-BE49-F238E27FC236}">
                <a16:creationId xmlns:a16="http://schemas.microsoft.com/office/drawing/2014/main" id="{60444487-0C5C-39C4-B899-C68749C7762B}"/>
              </a:ext>
            </a:extLst>
          </p:cNvPr>
          <p:cNvSpPr>
            <a:spLocks noGrp="1"/>
          </p:cNvSpPr>
          <p:nvPr>
            <p:ph idx="1"/>
          </p:nvPr>
        </p:nvSpPr>
        <p:spPr/>
        <p:txBody>
          <a:bodyPr/>
          <a:lstStyle/>
          <a:p>
            <a:pPr marL="0" indent="0">
              <a:buNone/>
            </a:pPr>
            <a:r>
              <a:rPr lang="en-US" dirty="0"/>
              <a:t>Salesperson's role in appraisals</a:t>
            </a:r>
          </a:p>
          <a:p>
            <a:r>
              <a:rPr lang="en-US" dirty="0"/>
              <a:t>Silent walk around</a:t>
            </a:r>
          </a:p>
          <a:p>
            <a:r>
              <a:rPr lang="en-US" dirty="0"/>
              <a:t>Help sell the new or newer vehicle</a:t>
            </a:r>
          </a:p>
          <a:p>
            <a:r>
              <a:rPr lang="en-US" dirty="0"/>
              <a:t>Support F&amp;I </a:t>
            </a:r>
          </a:p>
          <a:p>
            <a:r>
              <a:rPr lang="en-US" dirty="0"/>
              <a:t>Deal support (cash down, deal structure)</a:t>
            </a:r>
          </a:p>
          <a:p>
            <a:endParaRPr lang="en-US" dirty="0"/>
          </a:p>
        </p:txBody>
      </p:sp>
    </p:spTree>
    <p:extLst>
      <p:ext uri="{BB962C8B-B14F-4D97-AF65-F5344CB8AC3E}">
        <p14:creationId xmlns:p14="http://schemas.microsoft.com/office/powerpoint/2010/main" val="14468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F3FB4-380D-A8C0-0566-9A4480D1BAA9}"/>
              </a:ext>
            </a:extLst>
          </p:cNvPr>
          <p:cNvSpPr>
            <a:spLocks noGrp="1"/>
          </p:cNvSpPr>
          <p:nvPr>
            <p:ph type="title"/>
          </p:nvPr>
        </p:nvSpPr>
        <p:spPr/>
        <p:txBody>
          <a:bodyPr/>
          <a:lstStyle/>
          <a:p>
            <a:r>
              <a:rPr lang="en-US" dirty="0"/>
              <a:t>Appraisals </a:t>
            </a:r>
          </a:p>
        </p:txBody>
      </p:sp>
      <p:sp>
        <p:nvSpPr>
          <p:cNvPr id="3" name="Content Placeholder 2">
            <a:extLst>
              <a:ext uri="{FF2B5EF4-FFF2-40B4-BE49-F238E27FC236}">
                <a16:creationId xmlns:a16="http://schemas.microsoft.com/office/drawing/2014/main" id="{9A7FEAC1-684C-AB0F-A1A2-74DCADD7D890}"/>
              </a:ext>
            </a:extLst>
          </p:cNvPr>
          <p:cNvSpPr>
            <a:spLocks noGrp="1"/>
          </p:cNvSpPr>
          <p:nvPr>
            <p:ph idx="1"/>
          </p:nvPr>
        </p:nvSpPr>
        <p:spPr/>
        <p:txBody>
          <a:bodyPr>
            <a:normAutofit fontScale="92500" lnSpcReduction="20000"/>
          </a:bodyPr>
          <a:lstStyle/>
          <a:p>
            <a:r>
              <a:rPr lang="en-US" b="1" dirty="0"/>
              <a:t>Trouble with over appraising</a:t>
            </a:r>
          </a:p>
          <a:p>
            <a:pPr marL="0" indent="0">
              <a:buNone/>
            </a:pPr>
            <a:r>
              <a:rPr lang="en-US" dirty="0"/>
              <a:t>Typically happens when using the wrong source, Not aware of incentives or packages, limited experience with certain brand, ran over by new car department.  Causes high wholesale, high cost to market, lower opportunity for </a:t>
            </a:r>
            <a:r>
              <a:rPr lang="en-US" dirty="0" err="1"/>
              <a:t>profit,and</a:t>
            </a:r>
            <a:r>
              <a:rPr lang="en-US" dirty="0"/>
              <a:t> potential wholesale loss</a:t>
            </a:r>
          </a:p>
          <a:p>
            <a:r>
              <a:rPr lang="en-US" b="1" dirty="0"/>
              <a:t>Trouble with under appraising</a:t>
            </a:r>
          </a:p>
          <a:p>
            <a:pPr marL="0" indent="0">
              <a:buNone/>
            </a:pPr>
            <a:r>
              <a:rPr lang="en-US" dirty="0"/>
              <a:t>Typically happens when using the wrong sources, limited experience with certain brand, poor last experience, by design trying to </a:t>
            </a:r>
            <a:r>
              <a:rPr lang="en-US" b="1" dirty="0"/>
              <a:t>steal a trade</a:t>
            </a:r>
            <a:r>
              <a:rPr lang="en-US" dirty="0"/>
              <a:t>, aged inventory, poor wholesale losses.  Causes low trade ratio, poor customer retention, poor new and used car sales, salesperson turnover, increase in auction purchases.</a:t>
            </a:r>
          </a:p>
          <a:p>
            <a:pPr marL="0" indent="0">
              <a:buNone/>
            </a:pPr>
            <a:endParaRPr lang="en-US" b="1" dirty="0"/>
          </a:p>
          <a:p>
            <a:pPr marL="0" indent="0">
              <a:buNone/>
            </a:pPr>
            <a:r>
              <a:rPr lang="en-US" b="1" dirty="0"/>
              <a:t>*Over And Under Alerts</a:t>
            </a:r>
          </a:p>
        </p:txBody>
      </p:sp>
    </p:spTree>
    <p:extLst>
      <p:ext uri="{BB962C8B-B14F-4D97-AF65-F5344CB8AC3E}">
        <p14:creationId xmlns:p14="http://schemas.microsoft.com/office/powerpoint/2010/main" val="404167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20A0D-CBD8-6295-E9A6-1A7FEE32A48C}"/>
              </a:ext>
            </a:extLst>
          </p:cNvPr>
          <p:cNvSpPr>
            <a:spLocks noGrp="1"/>
          </p:cNvSpPr>
          <p:nvPr>
            <p:ph type="title"/>
          </p:nvPr>
        </p:nvSpPr>
        <p:spPr/>
        <p:txBody>
          <a:bodyPr/>
          <a:lstStyle/>
          <a:p>
            <a:r>
              <a:rPr lang="en-US" dirty="0"/>
              <a:t>Appraisals </a:t>
            </a:r>
          </a:p>
        </p:txBody>
      </p:sp>
      <p:sp>
        <p:nvSpPr>
          <p:cNvPr id="3" name="Content Placeholder 2">
            <a:extLst>
              <a:ext uri="{FF2B5EF4-FFF2-40B4-BE49-F238E27FC236}">
                <a16:creationId xmlns:a16="http://schemas.microsoft.com/office/drawing/2014/main" id="{AB778DF5-A9CD-6384-9122-15B237606A32}"/>
              </a:ext>
            </a:extLst>
          </p:cNvPr>
          <p:cNvSpPr>
            <a:spLocks noGrp="1"/>
          </p:cNvSpPr>
          <p:nvPr>
            <p:ph idx="1"/>
          </p:nvPr>
        </p:nvSpPr>
        <p:spPr/>
        <p:txBody>
          <a:bodyPr/>
          <a:lstStyle/>
          <a:p>
            <a:pPr marL="0" indent="0">
              <a:buNone/>
            </a:pPr>
            <a:r>
              <a:rPr lang="en-US" dirty="0"/>
              <a:t>Trade in closing ratio or Look to book</a:t>
            </a:r>
          </a:p>
          <a:p>
            <a:r>
              <a:rPr lang="en-US" dirty="0"/>
              <a:t>Single most important number to know</a:t>
            </a:r>
          </a:p>
          <a:p>
            <a:r>
              <a:rPr lang="en-US" dirty="0"/>
              <a:t>Low- killing sales both new and used, killing sources of inventory, killing customer retention, Killing salesperson retention, causes high auction purchases</a:t>
            </a:r>
          </a:p>
          <a:p>
            <a:r>
              <a:rPr lang="en-US" dirty="0"/>
              <a:t>High- Make sure to keep an eye on wholesale losses, aging, cost to market</a:t>
            </a:r>
          </a:p>
          <a:p>
            <a:pPr marL="0" indent="0">
              <a:buNone/>
            </a:pPr>
            <a:endParaRPr lang="en-US" dirty="0"/>
          </a:p>
          <a:p>
            <a:pPr marL="0" indent="0">
              <a:buNone/>
            </a:pPr>
            <a:r>
              <a:rPr lang="en-US" b="1" dirty="0"/>
              <a:t>Most important!! Know your number and know it is accurate</a:t>
            </a:r>
          </a:p>
        </p:txBody>
      </p:sp>
    </p:spTree>
    <p:extLst>
      <p:ext uri="{BB962C8B-B14F-4D97-AF65-F5344CB8AC3E}">
        <p14:creationId xmlns:p14="http://schemas.microsoft.com/office/powerpoint/2010/main" val="312104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20A0D-CBD8-6295-E9A6-1A7FEE32A48C}"/>
              </a:ext>
            </a:extLst>
          </p:cNvPr>
          <p:cNvSpPr>
            <a:spLocks noGrp="1"/>
          </p:cNvSpPr>
          <p:nvPr>
            <p:ph type="title"/>
          </p:nvPr>
        </p:nvSpPr>
        <p:spPr/>
        <p:txBody>
          <a:bodyPr/>
          <a:lstStyle/>
          <a:p>
            <a:r>
              <a:rPr lang="en-US" dirty="0"/>
              <a:t>Appraisals </a:t>
            </a:r>
          </a:p>
        </p:txBody>
      </p:sp>
      <p:sp>
        <p:nvSpPr>
          <p:cNvPr id="3" name="Content Placeholder 2">
            <a:extLst>
              <a:ext uri="{FF2B5EF4-FFF2-40B4-BE49-F238E27FC236}">
                <a16:creationId xmlns:a16="http://schemas.microsoft.com/office/drawing/2014/main" id="{AB778DF5-A9CD-6384-9122-15B237606A32}"/>
              </a:ext>
            </a:extLst>
          </p:cNvPr>
          <p:cNvSpPr>
            <a:spLocks noGrp="1"/>
          </p:cNvSpPr>
          <p:nvPr>
            <p:ph idx="1"/>
          </p:nvPr>
        </p:nvSpPr>
        <p:spPr/>
        <p:txBody>
          <a:bodyPr/>
          <a:lstStyle/>
          <a:p>
            <a:pPr marL="0" indent="0">
              <a:buNone/>
            </a:pPr>
            <a:r>
              <a:rPr lang="en-US" dirty="0"/>
              <a:t>Trade in closing ratio or Look to book-Salesperson</a:t>
            </a:r>
          </a:p>
          <a:p>
            <a:pPr marL="0" indent="0">
              <a:buNone/>
            </a:pPr>
            <a:endParaRPr lang="en-US" dirty="0"/>
          </a:p>
          <a:p>
            <a:r>
              <a:rPr lang="en-US" dirty="0"/>
              <a:t>IMS tools like </a:t>
            </a:r>
            <a:r>
              <a:rPr lang="en-US" dirty="0" err="1"/>
              <a:t>Vauto</a:t>
            </a:r>
            <a:r>
              <a:rPr lang="en-US" dirty="0"/>
              <a:t>, ACV/Max, and others have appraisal closing ratios broke down by salespeople</a:t>
            </a:r>
          </a:p>
          <a:p>
            <a:r>
              <a:rPr lang="en-US" dirty="0"/>
              <a:t>Address salespeople with low number of appraisals</a:t>
            </a:r>
          </a:p>
          <a:p>
            <a:r>
              <a:rPr lang="en-US" dirty="0"/>
              <a:t>Address salespeople with low closing ratios, or low look to book</a:t>
            </a:r>
          </a:p>
          <a:p>
            <a:r>
              <a:rPr lang="en-US" dirty="0"/>
              <a:t>Train, role play, and have one on one training on trading for a vehicle</a:t>
            </a:r>
          </a:p>
        </p:txBody>
      </p:sp>
    </p:spTree>
    <p:extLst>
      <p:ext uri="{BB962C8B-B14F-4D97-AF65-F5344CB8AC3E}">
        <p14:creationId xmlns:p14="http://schemas.microsoft.com/office/powerpoint/2010/main" val="369784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E7B5-2AD5-71FB-3ECF-431184440DA1}"/>
              </a:ext>
            </a:extLst>
          </p:cNvPr>
          <p:cNvSpPr>
            <a:spLocks noGrp="1"/>
          </p:cNvSpPr>
          <p:nvPr>
            <p:ph type="title"/>
          </p:nvPr>
        </p:nvSpPr>
        <p:spPr/>
        <p:txBody>
          <a:bodyPr/>
          <a:lstStyle/>
          <a:p>
            <a:r>
              <a:rPr lang="en-US" dirty="0"/>
              <a:t>Appraisals</a:t>
            </a:r>
          </a:p>
        </p:txBody>
      </p:sp>
      <p:sp>
        <p:nvSpPr>
          <p:cNvPr id="3" name="Content Placeholder 2">
            <a:extLst>
              <a:ext uri="{FF2B5EF4-FFF2-40B4-BE49-F238E27FC236}">
                <a16:creationId xmlns:a16="http://schemas.microsoft.com/office/drawing/2014/main" id="{0EFF7AE6-C572-5F3C-4820-E6FE6E5D46D8}"/>
              </a:ext>
            </a:extLst>
          </p:cNvPr>
          <p:cNvSpPr>
            <a:spLocks noGrp="1"/>
          </p:cNvSpPr>
          <p:nvPr>
            <p:ph idx="1"/>
          </p:nvPr>
        </p:nvSpPr>
        <p:spPr/>
        <p:txBody>
          <a:bodyPr>
            <a:normAutofit/>
          </a:bodyPr>
          <a:lstStyle/>
          <a:p>
            <a:pPr marL="0" marR="0" indent="0" algn="ctr">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There is much more to appraisals than ever before because we now appraise trades at the dealership, trades in service, trades online, trades at peoples home and work, and even trades out of state,  </a:t>
            </a:r>
            <a:endParaRPr lang="en-US" dirty="0"/>
          </a:p>
        </p:txBody>
      </p:sp>
      <p:pic>
        <p:nvPicPr>
          <p:cNvPr id="5" name="Picture 4">
            <a:extLst>
              <a:ext uri="{FF2B5EF4-FFF2-40B4-BE49-F238E27FC236}">
                <a16:creationId xmlns:a16="http://schemas.microsoft.com/office/drawing/2014/main" id="{EEEA521C-E8A2-1C2E-A942-BC1799DBF79B}"/>
              </a:ext>
            </a:extLst>
          </p:cNvPr>
          <p:cNvPicPr>
            <a:picLocks noChangeAspect="1"/>
          </p:cNvPicPr>
          <p:nvPr/>
        </p:nvPicPr>
        <p:blipFill>
          <a:blip r:embed="rId2"/>
          <a:stretch>
            <a:fillRect/>
          </a:stretch>
        </p:blipFill>
        <p:spPr>
          <a:xfrm>
            <a:off x="1929447" y="3767830"/>
            <a:ext cx="2926038" cy="2197963"/>
          </a:xfrm>
          <a:prstGeom prst="rect">
            <a:avLst/>
          </a:prstGeom>
        </p:spPr>
      </p:pic>
      <p:pic>
        <p:nvPicPr>
          <p:cNvPr id="7" name="Picture 6">
            <a:extLst>
              <a:ext uri="{FF2B5EF4-FFF2-40B4-BE49-F238E27FC236}">
                <a16:creationId xmlns:a16="http://schemas.microsoft.com/office/drawing/2014/main" id="{C4FFF4BB-D277-96D2-70C7-72A7F5F6B33B}"/>
              </a:ext>
            </a:extLst>
          </p:cNvPr>
          <p:cNvPicPr>
            <a:picLocks noChangeAspect="1"/>
          </p:cNvPicPr>
          <p:nvPr/>
        </p:nvPicPr>
        <p:blipFill>
          <a:blip r:embed="rId3"/>
          <a:stretch>
            <a:fillRect/>
          </a:stretch>
        </p:blipFill>
        <p:spPr>
          <a:xfrm>
            <a:off x="6347778" y="3629025"/>
            <a:ext cx="3267811" cy="2385187"/>
          </a:xfrm>
          <a:prstGeom prst="rect">
            <a:avLst/>
          </a:prstGeom>
        </p:spPr>
      </p:pic>
    </p:spTree>
    <p:extLst>
      <p:ext uri="{BB962C8B-B14F-4D97-AF65-F5344CB8AC3E}">
        <p14:creationId xmlns:p14="http://schemas.microsoft.com/office/powerpoint/2010/main" val="3309718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20A0D-CBD8-6295-E9A6-1A7FEE32A48C}"/>
              </a:ext>
            </a:extLst>
          </p:cNvPr>
          <p:cNvSpPr>
            <a:spLocks noGrp="1"/>
          </p:cNvSpPr>
          <p:nvPr>
            <p:ph type="title"/>
          </p:nvPr>
        </p:nvSpPr>
        <p:spPr/>
        <p:txBody>
          <a:bodyPr/>
          <a:lstStyle/>
          <a:p>
            <a:r>
              <a:rPr lang="en-US" dirty="0"/>
              <a:t>Appraisals </a:t>
            </a:r>
          </a:p>
        </p:txBody>
      </p:sp>
      <p:sp>
        <p:nvSpPr>
          <p:cNvPr id="3" name="Content Placeholder 2">
            <a:extLst>
              <a:ext uri="{FF2B5EF4-FFF2-40B4-BE49-F238E27FC236}">
                <a16:creationId xmlns:a16="http://schemas.microsoft.com/office/drawing/2014/main" id="{AB778DF5-A9CD-6384-9122-15B237606A32}"/>
              </a:ext>
            </a:extLst>
          </p:cNvPr>
          <p:cNvSpPr>
            <a:spLocks noGrp="1"/>
          </p:cNvSpPr>
          <p:nvPr>
            <p:ph idx="1"/>
          </p:nvPr>
        </p:nvSpPr>
        <p:spPr/>
        <p:txBody>
          <a:bodyPr/>
          <a:lstStyle/>
          <a:p>
            <a:pPr marL="0" indent="0">
              <a:buNone/>
            </a:pPr>
            <a:r>
              <a:rPr lang="en-US" dirty="0"/>
              <a:t>Lost ART of the silent walk around/Trade evaluation</a:t>
            </a:r>
          </a:p>
          <a:p>
            <a:pPr marL="0" indent="0">
              <a:buNone/>
            </a:pPr>
            <a:endParaRPr lang="en-US" dirty="0"/>
          </a:p>
          <a:p>
            <a:r>
              <a:rPr lang="en-US" dirty="0"/>
              <a:t>Process should be part of every deal</a:t>
            </a:r>
          </a:p>
          <a:p>
            <a:r>
              <a:rPr lang="en-US" dirty="0"/>
              <a:t>Dealership agreed process</a:t>
            </a:r>
          </a:p>
          <a:p>
            <a:r>
              <a:rPr lang="en-US" dirty="0"/>
              <a:t>Have questions that are required when there is a trade</a:t>
            </a:r>
          </a:p>
          <a:p>
            <a:r>
              <a:rPr lang="en-US" dirty="0"/>
              <a:t>Have questions when there is no trade offered</a:t>
            </a:r>
          </a:p>
          <a:p>
            <a:r>
              <a:rPr lang="en-US" dirty="0"/>
              <a:t>Have technology help hold this process in place</a:t>
            </a:r>
          </a:p>
          <a:p>
            <a:r>
              <a:rPr lang="en-US" dirty="0"/>
              <a:t>If dealership group, then process consistent at every location</a:t>
            </a:r>
          </a:p>
        </p:txBody>
      </p:sp>
    </p:spTree>
    <p:extLst>
      <p:ext uri="{BB962C8B-B14F-4D97-AF65-F5344CB8AC3E}">
        <p14:creationId xmlns:p14="http://schemas.microsoft.com/office/powerpoint/2010/main" val="13900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CE57-9540-C74A-BA48-5C6380B4601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09064F0-8CAF-0A4B-ACBD-081F9C0A7A99}"/>
              </a:ext>
            </a:extLst>
          </p:cNvPr>
          <p:cNvSpPr>
            <a:spLocks noGrp="1"/>
          </p:cNvSpPr>
          <p:nvPr>
            <p:ph type="body" idx="1"/>
          </p:nvPr>
        </p:nvSpPr>
        <p:spPr/>
        <p:txBody>
          <a:bodyPr>
            <a:normAutofit lnSpcReduction="10000"/>
          </a:bodyPr>
          <a:lstStyle/>
          <a:p>
            <a:endParaRPr lang="en-US"/>
          </a:p>
        </p:txBody>
      </p:sp>
      <p:pic>
        <p:nvPicPr>
          <p:cNvPr id="5" name="Content Placeholder 4" descr="Graphical user interface, website&#10;&#10;Description automatically generated">
            <a:extLst>
              <a:ext uri="{FF2B5EF4-FFF2-40B4-BE49-F238E27FC236}">
                <a16:creationId xmlns:a16="http://schemas.microsoft.com/office/drawing/2014/main" id="{4091E494-D5AD-0340-84F3-EE478C8F3E8F}"/>
              </a:ext>
            </a:extLst>
          </p:cNvPr>
          <p:cNvPicPr>
            <a:picLocks noGrp="1" noChangeAspect="1"/>
          </p:cNvPicPr>
          <p:nvPr>
            <p:ph idx="10"/>
          </p:nvPr>
        </p:nvPicPr>
        <p:blipFill>
          <a:blip r:embed="rId2"/>
          <a:stretch>
            <a:fillRect/>
          </a:stretch>
        </p:blipFill>
        <p:spPr>
          <a:xfrm>
            <a:off x="442520" y="95432"/>
            <a:ext cx="11633365" cy="7828873"/>
          </a:xfrm>
        </p:spPr>
      </p:pic>
    </p:spTree>
    <p:extLst>
      <p:ext uri="{BB962C8B-B14F-4D97-AF65-F5344CB8AC3E}">
        <p14:creationId xmlns:p14="http://schemas.microsoft.com/office/powerpoint/2010/main" val="2362945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B2C8-6ABE-CE42-AD17-06BD2734273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545C731-EF06-8549-8ABB-5083C72CF87C}"/>
              </a:ext>
            </a:extLst>
          </p:cNvPr>
          <p:cNvSpPr>
            <a:spLocks noGrp="1"/>
          </p:cNvSpPr>
          <p:nvPr>
            <p:ph type="body" idx="1"/>
          </p:nvPr>
        </p:nvSpPr>
        <p:spPr/>
        <p:txBody>
          <a:bodyPr>
            <a:normAutofit lnSpcReduction="10000"/>
          </a:bodyPr>
          <a:lstStyle/>
          <a:p>
            <a:endParaRPr lang="en-US"/>
          </a:p>
        </p:txBody>
      </p:sp>
      <p:pic>
        <p:nvPicPr>
          <p:cNvPr id="7" name="Content Placeholder 6" descr="Graphical user interface, application&#10;&#10;Description automatically generated">
            <a:extLst>
              <a:ext uri="{FF2B5EF4-FFF2-40B4-BE49-F238E27FC236}">
                <a16:creationId xmlns:a16="http://schemas.microsoft.com/office/drawing/2014/main" id="{CED3B732-D999-4244-AAD5-79B288A855CB}"/>
              </a:ext>
            </a:extLst>
          </p:cNvPr>
          <p:cNvPicPr>
            <a:picLocks noGrp="1" noChangeAspect="1"/>
          </p:cNvPicPr>
          <p:nvPr>
            <p:ph idx="10"/>
          </p:nvPr>
        </p:nvPicPr>
        <p:blipFill>
          <a:blip r:embed="rId2"/>
          <a:stretch>
            <a:fillRect/>
          </a:stretch>
        </p:blipFill>
        <p:spPr>
          <a:xfrm>
            <a:off x="358689" y="1"/>
            <a:ext cx="11120120" cy="6613817"/>
          </a:xfrm>
        </p:spPr>
      </p:pic>
    </p:spTree>
    <p:extLst>
      <p:ext uri="{BB962C8B-B14F-4D97-AF65-F5344CB8AC3E}">
        <p14:creationId xmlns:p14="http://schemas.microsoft.com/office/powerpoint/2010/main" val="4225931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D2EE8-F4E5-B645-86F5-84D94D48A23A}"/>
              </a:ext>
            </a:extLst>
          </p:cNvPr>
          <p:cNvSpPr>
            <a:spLocks noGrp="1"/>
          </p:cNvSpPr>
          <p:nvPr>
            <p:ph type="body" idx="1"/>
          </p:nvPr>
        </p:nvSpPr>
        <p:spPr/>
        <p:txBody>
          <a:bodyPr>
            <a:normAutofit lnSpcReduction="10000"/>
          </a:bodyPr>
          <a:lstStyle/>
          <a:p>
            <a:endParaRPr lang="en-US"/>
          </a:p>
        </p:txBody>
      </p:sp>
      <p:pic>
        <p:nvPicPr>
          <p:cNvPr id="4" name="Picture 3">
            <a:extLst>
              <a:ext uri="{FF2B5EF4-FFF2-40B4-BE49-F238E27FC236}">
                <a16:creationId xmlns:a16="http://schemas.microsoft.com/office/drawing/2014/main" id="{28EF30BA-422E-FB41-9F60-F6EA0FF46E52}"/>
              </a:ext>
            </a:extLst>
          </p:cNvPr>
          <p:cNvPicPr>
            <a:picLocks noChangeAspect="1"/>
          </p:cNvPicPr>
          <p:nvPr/>
        </p:nvPicPr>
        <p:blipFill>
          <a:blip r:embed="rId2"/>
          <a:stretch>
            <a:fillRect/>
          </a:stretch>
        </p:blipFill>
        <p:spPr>
          <a:xfrm>
            <a:off x="261204" y="0"/>
            <a:ext cx="11669593" cy="6858000"/>
          </a:xfrm>
          <a:prstGeom prst="rect">
            <a:avLst/>
          </a:prstGeom>
        </p:spPr>
      </p:pic>
    </p:spTree>
    <p:extLst>
      <p:ext uri="{BB962C8B-B14F-4D97-AF65-F5344CB8AC3E}">
        <p14:creationId xmlns:p14="http://schemas.microsoft.com/office/powerpoint/2010/main" val="2261403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7"/>
          <p:cNvSpPr txBox="1">
            <a:spLocks noGrp="1"/>
          </p:cNvSpPr>
          <p:nvPr>
            <p:ph type="title"/>
          </p:nvPr>
        </p:nvSpPr>
        <p:spPr>
          <a:xfrm>
            <a:off x="508000" y="76200"/>
            <a:ext cx="10972800" cy="1143000"/>
          </a:xfrm>
          <a:prstGeom prst="rect">
            <a:avLst/>
          </a:prstGeom>
          <a:noFill/>
          <a:ln>
            <a:noFill/>
          </a:ln>
        </p:spPr>
        <p:txBody>
          <a:bodyPr spcFirstLastPara="1" vert="horz" wrap="square" lIns="121900" tIns="60933" rIns="121900" bIns="60933" rtlCol="0" anchor="ctr" anchorCtr="0">
            <a:noAutofit/>
          </a:bodyPr>
          <a:lstStyle/>
          <a:p>
            <a:pPr algn="ctr">
              <a:lnSpc>
                <a:spcPct val="100000"/>
              </a:lnSpc>
              <a:spcBef>
                <a:spcPts val="0"/>
              </a:spcBef>
              <a:buClr>
                <a:schemeClr val="dk1"/>
              </a:buClr>
              <a:buSzPts val="2800"/>
            </a:pPr>
            <a:r>
              <a:rPr lang="en-US" sz="3733">
                <a:latin typeface="Proxima Nova"/>
                <a:ea typeface="Proxima Nova"/>
                <a:cs typeface="Proxima Nova"/>
                <a:sym typeface="Proxima Nova"/>
              </a:rPr>
              <a:t>Customizable Questions – Engaging the Client in the Process</a:t>
            </a:r>
            <a:endParaRPr/>
          </a:p>
        </p:txBody>
      </p:sp>
      <p:pic>
        <p:nvPicPr>
          <p:cNvPr id="270" name="Google Shape;270;p7"/>
          <p:cNvPicPr preferRelativeResize="0"/>
          <p:nvPr/>
        </p:nvPicPr>
        <p:blipFill rotWithShape="1">
          <a:blip r:embed="rId3">
            <a:alphaModFix/>
          </a:blip>
          <a:srcRect/>
          <a:stretch/>
        </p:blipFill>
        <p:spPr>
          <a:xfrm>
            <a:off x="491213" y="1219200"/>
            <a:ext cx="4165600" cy="5394899"/>
          </a:xfrm>
          <a:prstGeom prst="rect">
            <a:avLst/>
          </a:prstGeom>
          <a:noFill/>
          <a:ln w="25400" cap="flat" cmpd="sng">
            <a:solidFill>
              <a:schemeClr val="accent1"/>
            </a:solidFill>
            <a:prstDash val="solid"/>
            <a:round/>
            <a:headEnd type="none" w="sm" len="sm"/>
            <a:tailEnd type="none" w="sm" len="sm"/>
          </a:ln>
        </p:spPr>
      </p:pic>
      <p:pic>
        <p:nvPicPr>
          <p:cNvPr id="271" name="Google Shape;271;p7"/>
          <p:cNvPicPr preferRelativeResize="0"/>
          <p:nvPr/>
        </p:nvPicPr>
        <p:blipFill rotWithShape="1">
          <a:blip r:embed="rId4">
            <a:alphaModFix/>
          </a:blip>
          <a:srcRect/>
          <a:stretch/>
        </p:blipFill>
        <p:spPr>
          <a:xfrm>
            <a:off x="6515101" y="1237282"/>
            <a:ext cx="4965700" cy="5194300"/>
          </a:xfrm>
          <a:prstGeom prst="rect">
            <a:avLst/>
          </a:prstGeom>
          <a:noFill/>
          <a:ln w="25400" cap="flat" cmpd="sng">
            <a:solidFill>
              <a:schemeClr val="accent1"/>
            </a:solidFill>
            <a:prstDash val="solid"/>
            <a:round/>
            <a:headEnd type="none" w="sm" len="sm"/>
            <a:tailEnd type="none" w="sm" len="sm"/>
          </a:ln>
        </p:spPr>
      </p:pic>
      <p:pic>
        <p:nvPicPr>
          <p:cNvPr id="272" name="Google Shape;272;p7"/>
          <p:cNvPicPr preferRelativeResize="0"/>
          <p:nvPr/>
        </p:nvPicPr>
        <p:blipFill rotWithShape="1">
          <a:blip r:embed="rId5">
            <a:alphaModFix/>
          </a:blip>
          <a:srcRect/>
          <a:stretch/>
        </p:blipFill>
        <p:spPr>
          <a:xfrm>
            <a:off x="3339369" y="1237281"/>
            <a:ext cx="4725132" cy="5544519"/>
          </a:xfrm>
          <a:prstGeom prst="rect">
            <a:avLst/>
          </a:prstGeom>
          <a:noFill/>
          <a:ln w="25400"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additive="base">
                                        <p:cTn id="7" dur="500"/>
                                        <p:tgtEl>
                                          <p:spTgt spid="27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7"/>
          <p:cNvSpPr txBox="1">
            <a:spLocks noGrp="1"/>
          </p:cNvSpPr>
          <p:nvPr>
            <p:ph type="title"/>
          </p:nvPr>
        </p:nvSpPr>
        <p:spPr>
          <a:xfrm>
            <a:off x="609600" y="-25400"/>
            <a:ext cx="10972800" cy="1143000"/>
          </a:xfrm>
          <a:prstGeom prst="rect">
            <a:avLst/>
          </a:prstGeom>
          <a:noFill/>
          <a:ln>
            <a:noFill/>
          </a:ln>
        </p:spPr>
        <p:txBody>
          <a:bodyPr spcFirstLastPara="1" vert="horz" wrap="square" lIns="121900" tIns="60933" rIns="121900" bIns="60933" rtlCol="0" anchor="ctr" anchorCtr="0">
            <a:normAutofit/>
          </a:bodyPr>
          <a:lstStyle/>
          <a:p>
            <a:pPr algn="ctr">
              <a:lnSpc>
                <a:spcPct val="100000"/>
              </a:lnSpc>
              <a:spcBef>
                <a:spcPts val="0"/>
              </a:spcBef>
              <a:buClr>
                <a:schemeClr val="dk1"/>
              </a:buClr>
              <a:buSzPts val="3300"/>
            </a:pPr>
            <a:r>
              <a:rPr lang="en-US"/>
              <a:t>MAX My trade</a:t>
            </a:r>
            <a:endParaRPr/>
          </a:p>
        </p:txBody>
      </p:sp>
      <p:sp>
        <p:nvSpPr>
          <p:cNvPr id="284" name="Google Shape;284;p17"/>
          <p:cNvSpPr txBox="1"/>
          <p:nvPr/>
        </p:nvSpPr>
        <p:spPr>
          <a:xfrm>
            <a:off x="73025" y="951229"/>
            <a:ext cx="11582400" cy="1600384"/>
          </a:xfrm>
          <a:prstGeom prst="rect">
            <a:avLst/>
          </a:prstGeom>
          <a:noFill/>
          <a:ln>
            <a:noFill/>
          </a:ln>
        </p:spPr>
        <p:txBody>
          <a:bodyPr spcFirstLastPara="1" wrap="square" lIns="121900" tIns="60933" rIns="121900" bIns="60933" anchor="t" anchorCtr="0">
            <a:spAutoFit/>
          </a:bodyPr>
          <a:lstStyle/>
          <a:p>
            <a:pPr marL="990575" lvl="1" indent="-380990">
              <a:buClr>
                <a:schemeClr val="dk1"/>
              </a:buClr>
              <a:buSzPts val="1800"/>
              <a:buFont typeface="Arial"/>
              <a:buChar char="•"/>
            </a:pPr>
            <a:r>
              <a:rPr lang="en-US" sz="2400">
                <a:solidFill>
                  <a:schemeClr val="dk1"/>
                </a:solidFill>
                <a:latin typeface="Proxima Nova"/>
                <a:ea typeface="Proxima Nova"/>
                <a:cs typeface="Proxima Nova"/>
                <a:sym typeface="Proxima Nova"/>
              </a:rPr>
              <a:t>Search “MAX My Trade - MAX Digital”</a:t>
            </a:r>
            <a:endParaRPr sz="1867">
              <a:solidFill>
                <a:srgbClr val="000000"/>
              </a:solidFill>
              <a:latin typeface="Arial"/>
              <a:ea typeface="Arial"/>
              <a:cs typeface="Arial"/>
              <a:sym typeface="Arial"/>
            </a:endParaRPr>
          </a:p>
          <a:p>
            <a:pPr marL="990575" lvl="1" indent="-380990">
              <a:buClr>
                <a:schemeClr val="dk1"/>
              </a:buClr>
              <a:buSzPts val="1800"/>
              <a:buFont typeface="Arial"/>
              <a:buChar char="•"/>
            </a:pPr>
            <a:r>
              <a:rPr lang="en-US" sz="2400">
                <a:solidFill>
                  <a:schemeClr val="dk1"/>
                </a:solidFill>
                <a:latin typeface="Proxima Nova"/>
                <a:ea typeface="Proxima Nova"/>
                <a:cs typeface="Proxima Nova"/>
                <a:sym typeface="Proxima Nova"/>
              </a:rPr>
              <a:t>Names &amp; email address required to create user ID*</a:t>
            </a:r>
            <a:endParaRPr sz="1867">
              <a:solidFill>
                <a:srgbClr val="000000"/>
              </a:solidFill>
              <a:latin typeface="Arial"/>
              <a:ea typeface="Arial"/>
              <a:cs typeface="Arial"/>
              <a:sym typeface="Arial"/>
            </a:endParaRPr>
          </a:p>
          <a:p>
            <a:pPr marL="380990" indent="-228594">
              <a:buClr>
                <a:schemeClr val="dk1"/>
              </a:buClr>
              <a:buSzPts val="1800"/>
            </a:pPr>
            <a:endParaRPr sz="2400">
              <a:solidFill>
                <a:schemeClr val="dk1"/>
              </a:solidFill>
              <a:latin typeface="Proxima Nova"/>
              <a:ea typeface="Proxima Nova"/>
              <a:cs typeface="Proxima Nova"/>
              <a:sym typeface="Proxima Nova"/>
            </a:endParaRPr>
          </a:p>
          <a:p>
            <a:pPr marL="990575" lvl="1" indent="-228594">
              <a:buClr>
                <a:schemeClr val="dk1"/>
              </a:buClr>
              <a:buSzPts val="1800"/>
            </a:pPr>
            <a:endParaRPr sz="2400">
              <a:solidFill>
                <a:schemeClr val="dk1"/>
              </a:solidFill>
              <a:latin typeface="Proxima Nova"/>
              <a:ea typeface="Proxima Nova"/>
              <a:cs typeface="Proxima Nova"/>
              <a:sym typeface="Proxima Nova"/>
            </a:endParaRPr>
          </a:p>
        </p:txBody>
      </p:sp>
      <p:pic>
        <p:nvPicPr>
          <p:cNvPr id="285" name="Google Shape;285;p17"/>
          <p:cNvPicPr preferRelativeResize="0"/>
          <p:nvPr/>
        </p:nvPicPr>
        <p:blipFill rotWithShape="1">
          <a:blip r:embed="rId3">
            <a:alphaModFix/>
          </a:blip>
          <a:srcRect l="5677" t="15467" r="6825" b="15466"/>
          <a:stretch/>
        </p:blipFill>
        <p:spPr>
          <a:xfrm>
            <a:off x="7110366" y="2359584"/>
            <a:ext cx="2281285" cy="693365"/>
          </a:xfrm>
          <a:prstGeom prst="rect">
            <a:avLst/>
          </a:prstGeom>
          <a:noFill/>
          <a:ln>
            <a:noFill/>
          </a:ln>
        </p:spPr>
      </p:pic>
      <p:pic>
        <p:nvPicPr>
          <p:cNvPr id="286" name="Google Shape;286;p17"/>
          <p:cNvPicPr preferRelativeResize="0"/>
          <p:nvPr/>
        </p:nvPicPr>
        <p:blipFill rotWithShape="1">
          <a:blip r:embed="rId4">
            <a:alphaModFix/>
          </a:blip>
          <a:srcRect/>
          <a:stretch/>
        </p:blipFill>
        <p:spPr>
          <a:xfrm>
            <a:off x="861969" y="3652679"/>
            <a:ext cx="1630495" cy="2311400"/>
          </a:xfrm>
          <a:prstGeom prst="rect">
            <a:avLst/>
          </a:prstGeom>
          <a:noFill/>
          <a:ln>
            <a:noFill/>
          </a:ln>
        </p:spPr>
      </p:pic>
      <p:pic>
        <p:nvPicPr>
          <p:cNvPr id="287" name="Google Shape;287;p17"/>
          <p:cNvPicPr preferRelativeResize="0"/>
          <p:nvPr/>
        </p:nvPicPr>
        <p:blipFill rotWithShape="1">
          <a:blip r:embed="rId5">
            <a:alphaModFix/>
          </a:blip>
          <a:srcRect/>
          <a:stretch/>
        </p:blipFill>
        <p:spPr>
          <a:xfrm>
            <a:off x="3919289" y="3746500"/>
            <a:ext cx="805919" cy="1600200"/>
          </a:xfrm>
          <a:prstGeom prst="rect">
            <a:avLst/>
          </a:prstGeom>
          <a:noFill/>
          <a:ln>
            <a:noFill/>
          </a:ln>
        </p:spPr>
      </p:pic>
      <p:sp>
        <p:nvSpPr>
          <p:cNvPr id="288" name="Google Shape;288;p17"/>
          <p:cNvSpPr txBox="1"/>
          <p:nvPr/>
        </p:nvSpPr>
        <p:spPr>
          <a:xfrm>
            <a:off x="2824807" y="4562157"/>
            <a:ext cx="909504" cy="492388"/>
          </a:xfrm>
          <a:prstGeom prst="rect">
            <a:avLst/>
          </a:prstGeom>
          <a:noFill/>
          <a:ln>
            <a:noFill/>
          </a:ln>
        </p:spPr>
        <p:txBody>
          <a:bodyPr spcFirstLastPara="1" wrap="square" lIns="121900" tIns="60933" rIns="121900" bIns="60933" anchor="t" anchorCtr="0">
            <a:spAutoFit/>
          </a:bodyPr>
          <a:lstStyle/>
          <a:p>
            <a:pPr>
              <a:buClr>
                <a:srgbClr val="000000"/>
              </a:buClr>
              <a:buSzPts val="1800"/>
            </a:pPr>
            <a:r>
              <a:rPr lang="en-US" sz="2400">
                <a:solidFill>
                  <a:schemeClr val="dk1"/>
                </a:solidFill>
                <a:latin typeface="Proxima Nova"/>
                <a:ea typeface="Proxima Nova"/>
                <a:cs typeface="Proxima Nova"/>
                <a:sym typeface="Proxima Nova"/>
              </a:rPr>
              <a:t>OR</a:t>
            </a:r>
            <a:endParaRPr sz="1867">
              <a:solidFill>
                <a:srgbClr val="000000"/>
              </a:solidFill>
              <a:latin typeface="Arial"/>
              <a:ea typeface="Arial"/>
              <a:cs typeface="Arial"/>
              <a:sym typeface="Arial"/>
            </a:endParaRPr>
          </a:p>
        </p:txBody>
      </p:sp>
      <p:pic>
        <p:nvPicPr>
          <p:cNvPr id="289" name="Google Shape;289;p17"/>
          <p:cNvPicPr preferRelativeResize="0"/>
          <p:nvPr/>
        </p:nvPicPr>
        <p:blipFill rotWithShape="1">
          <a:blip r:embed="rId6">
            <a:alphaModFix/>
          </a:blip>
          <a:srcRect/>
          <a:stretch/>
        </p:blipFill>
        <p:spPr>
          <a:xfrm>
            <a:off x="9144000" y="3746262"/>
            <a:ext cx="761184" cy="1600439"/>
          </a:xfrm>
          <a:prstGeom prst="rect">
            <a:avLst/>
          </a:prstGeom>
          <a:noFill/>
          <a:ln>
            <a:noFill/>
          </a:ln>
        </p:spPr>
      </p:pic>
      <p:pic>
        <p:nvPicPr>
          <p:cNvPr id="290" name="Google Shape;290;p17"/>
          <p:cNvPicPr preferRelativeResize="0"/>
          <p:nvPr/>
        </p:nvPicPr>
        <p:blipFill rotWithShape="1">
          <a:blip r:embed="rId7">
            <a:alphaModFix/>
          </a:blip>
          <a:srcRect l="26667" t="5556" r="26667" b="5555"/>
          <a:stretch/>
        </p:blipFill>
        <p:spPr>
          <a:xfrm>
            <a:off x="6199657" y="3547824"/>
            <a:ext cx="1648151" cy="2354501"/>
          </a:xfrm>
          <a:prstGeom prst="rect">
            <a:avLst/>
          </a:prstGeom>
          <a:noFill/>
          <a:ln>
            <a:noFill/>
          </a:ln>
        </p:spPr>
      </p:pic>
      <p:sp>
        <p:nvSpPr>
          <p:cNvPr id="291" name="Google Shape;291;p17"/>
          <p:cNvSpPr txBox="1"/>
          <p:nvPr/>
        </p:nvSpPr>
        <p:spPr>
          <a:xfrm>
            <a:off x="8234496" y="4546600"/>
            <a:ext cx="761184" cy="492388"/>
          </a:xfrm>
          <a:prstGeom prst="rect">
            <a:avLst/>
          </a:prstGeom>
          <a:noFill/>
          <a:ln>
            <a:noFill/>
          </a:ln>
        </p:spPr>
        <p:txBody>
          <a:bodyPr spcFirstLastPara="1" wrap="square" lIns="121900" tIns="60933" rIns="121900" bIns="60933" anchor="t" anchorCtr="0">
            <a:spAutoFit/>
          </a:bodyPr>
          <a:lstStyle/>
          <a:p>
            <a:pPr>
              <a:buClr>
                <a:srgbClr val="000000"/>
              </a:buClr>
              <a:buSzPts val="1800"/>
            </a:pPr>
            <a:r>
              <a:rPr lang="en-US" sz="2400">
                <a:solidFill>
                  <a:schemeClr val="dk1"/>
                </a:solidFill>
                <a:latin typeface="Proxima Nova"/>
                <a:ea typeface="Proxima Nova"/>
                <a:cs typeface="Proxima Nova"/>
                <a:sym typeface="Proxima Nova"/>
              </a:rPr>
              <a:t>OR</a:t>
            </a:r>
            <a:endParaRPr sz="1867">
              <a:solidFill>
                <a:srgbClr val="000000"/>
              </a:solidFill>
              <a:latin typeface="Arial"/>
              <a:ea typeface="Arial"/>
              <a:cs typeface="Arial"/>
              <a:sym typeface="Arial"/>
            </a:endParaRPr>
          </a:p>
        </p:txBody>
      </p:sp>
      <p:sp>
        <p:nvSpPr>
          <p:cNvPr id="292" name="Google Shape;292;p17"/>
          <p:cNvSpPr txBox="1"/>
          <p:nvPr/>
        </p:nvSpPr>
        <p:spPr>
          <a:xfrm>
            <a:off x="609600" y="6070600"/>
            <a:ext cx="2032000" cy="492388"/>
          </a:xfrm>
          <a:prstGeom prst="rect">
            <a:avLst/>
          </a:prstGeom>
          <a:noFill/>
          <a:ln>
            <a:noFill/>
          </a:ln>
        </p:spPr>
        <p:txBody>
          <a:bodyPr spcFirstLastPara="1" wrap="square" lIns="121900" tIns="60933" rIns="121900" bIns="60933" anchor="t" anchorCtr="0">
            <a:spAutoFit/>
          </a:bodyPr>
          <a:lstStyle/>
          <a:p>
            <a:pPr algn="ctr">
              <a:buClr>
                <a:srgbClr val="000000"/>
              </a:buClr>
              <a:buSzPts val="1800"/>
            </a:pPr>
            <a:r>
              <a:rPr lang="en-US" sz="2400">
                <a:solidFill>
                  <a:schemeClr val="dk1"/>
                </a:solidFill>
                <a:latin typeface="Calibri"/>
                <a:ea typeface="Calibri"/>
                <a:cs typeface="Calibri"/>
                <a:sym typeface="Calibri"/>
              </a:rPr>
              <a:t>iPad</a:t>
            </a:r>
            <a:endParaRPr sz="1867">
              <a:solidFill>
                <a:srgbClr val="000000"/>
              </a:solidFill>
              <a:latin typeface="Arial"/>
              <a:ea typeface="Arial"/>
              <a:cs typeface="Arial"/>
              <a:sym typeface="Arial"/>
            </a:endParaRPr>
          </a:p>
        </p:txBody>
      </p:sp>
      <p:sp>
        <p:nvSpPr>
          <p:cNvPr id="293" name="Google Shape;293;p17"/>
          <p:cNvSpPr txBox="1"/>
          <p:nvPr/>
        </p:nvSpPr>
        <p:spPr>
          <a:xfrm>
            <a:off x="3352800" y="6070600"/>
            <a:ext cx="2032000" cy="492388"/>
          </a:xfrm>
          <a:prstGeom prst="rect">
            <a:avLst/>
          </a:prstGeom>
          <a:noFill/>
          <a:ln>
            <a:noFill/>
          </a:ln>
        </p:spPr>
        <p:txBody>
          <a:bodyPr spcFirstLastPara="1" wrap="square" lIns="121900" tIns="60933" rIns="121900" bIns="60933" anchor="t" anchorCtr="0">
            <a:spAutoFit/>
          </a:bodyPr>
          <a:lstStyle/>
          <a:p>
            <a:pPr algn="ctr">
              <a:buClr>
                <a:srgbClr val="000000"/>
              </a:buClr>
              <a:buSzPts val="1800"/>
            </a:pPr>
            <a:r>
              <a:rPr lang="en-US" sz="2400">
                <a:solidFill>
                  <a:schemeClr val="dk1"/>
                </a:solidFill>
                <a:latin typeface="Calibri"/>
                <a:ea typeface="Calibri"/>
                <a:cs typeface="Calibri"/>
                <a:sym typeface="Calibri"/>
              </a:rPr>
              <a:t>iPhone</a:t>
            </a:r>
            <a:endParaRPr sz="1867">
              <a:solidFill>
                <a:srgbClr val="000000"/>
              </a:solidFill>
              <a:latin typeface="Arial"/>
              <a:ea typeface="Arial"/>
              <a:cs typeface="Arial"/>
              <a:sym typeface="Arial"/>
            </a:endParaRPr>
          </a:p>
        </p:txBody>
      </p:sp>
      <p:sp>
        <p:nvSpPr>
          <p:cNvPr id="294" name="Google Shape;294;p17"/>
          <p:cNvSpPr txBox="1"/>
          <p:nvPr/>
        </p:nvSpPr>
        <p:spPr>
          <a:xfrm>
            <a:off x="5994400" y="6025595"/>
            <a:ext cx="2032000" cy="451287"/>
          </a:xfrm>
          <a:prstGeom prst="rect">
            <a:avLst/>
          </a:prstGeom>
          <a:noFill/>
          <a:ln>
            <a:noFill/>
          </a:ln>
        </p:spPr>
        <p:txBody>
          <a:bodyPr spcFirstLastPara="1" wrap="square" lIns="121900" tIns="60933" rIns="121900" bIns="60933" anchor="t" anchorCtr="0">
            <a:spAutoFit/>
          </a:bodyPr>
          <a:lstStyle/>
          <a:p>
            <a:pPr algn="ctr">
              <a:buClr>
                <a:srgbClr val="000000"/>
              </a:buClr>
              <a:buSzPts val="1600"/>
            </a:pPr>
            <a:r>
              <a:rPr lang="en-US" sz="2133">
                <a:solidFill>
                  <a:schemeClr val="dk1"/>
                </a:solidFill>
                <a:latin typeface="Calibri"/>
                <a:ea typeface="Calibri"/>
                <a:cs typeface="Calibri"/>
                <a:sym typeface="Calibri"/>
              </a:rPr>
              <a:t>Android Tablet</a:t>
            </a:r>
            <a:endParaRPr sz="1867">
              <a:solidFill>
                <a:srgbClr val="000000"/>
              </a:solidFill>
              <a:latin typeface="Arial"/>
              <a:ea typeface="Arial"/>
              <a:cs typeface="Arial"/>
              <a:sym typeface="Arial"/>
            </a:endParaRPr>
          </a:p>
        </p:txBody>
      </p:sp>
      <p:sp>
        <p:nvSpPr>
          <p:cNvPr id="295" name="Google Shape;295;p17"/>
          <p:cNvSpPr txBox="1"/>
          <p:nvPr/>
        </p:nvSpPr>
        <p:spPr>
          <a:xfrm>
            <a:off x="8636000" y="6025595"/>
            <a:ext cx="2032000" cy="451287"/>
          </a:xfrm>
          <a:prstGeom prst="rect">
            <a:avLst/>
          </a:prstGeom>
          <a:noFill/>
          <a:ln>
            <a:noFill/>
          </a:ln>
        </p:spPr>
        <p:txBody>
          <a:bodyPr spcFirstLastPara="1" wrap="square" lIns="121900" tIns="60933" rIns="121900" bIns="60933" anchor="t" anchorCtr="0">
            <a:spAutoFit/>
          </a:bodyPr>
          <a:lstStyle/>
          <a:p>
            <a:pPr algn="ctr">
              <a:buClr>
                <a:srgbClr val="000000"/>
              </a:buClr>
              <a:buSzPts val="1600"/>
            </a:pPr>
            <a:r>
              <a:rPr lang="en-US" sz="2133">
                <a:solidFill>
                  <a:schemeClr val="dk1"/>
                </a:solidFill>
                <a:latin typeface="Calibri"/>
                <a:ea typeface="Calibri"/>
                <a:cs typeface="Calibri"/>
                <a:sym typeface="Calibri"/>
              </a:rPr>
              <a:t>Android Phone</a:t>
            </a:r>
            <a:endParaRPr sz="1867">
              <a:solidFill>
                <a:srgbClr val="000000"/>
              </a:solidFill>
              <a:latin typeface="Arial"/>
              <a:ea typeface="Arial"/>
              <a:cs typeface="Arial"/>
              <a:sym typeface="Arial"/>
            </a:endParaRPr>
          </a:p>
        </p:txBody>
      </p:sp>
      <p:sp>
        <p:nvSpPr>
          <p:cNvPr id="296" name="Google Shape;296;p17"/>
          <p:cNvSpPr txBox="1"/>
          <p:nvPr/>
        </p:nvSpPr>
        <p:spPr>
          <a:xfrm>
            <a:off x="812800" y="6477000"/>
            <a:ext cx="4470400" cy="369277"/>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a:solidFill>
                  <a:schemeClr val="dk1"/>
                </a:solidFill>
                <a:latin typeface="Proxima Nova"/>
                <a:ea typeface="Proxima Nova"/>
                <a:cs typeface="Proxima Nova"/>
                <a:sym typeface="Proxima Nova"/>
              </a:rPr>
              <a:t>iOs 11.3 or higher required</a:t>
            </a:r>
            <a:endParaRPr sz="1867">
              <a:solidFill>
                <a:srgbClr val="000000"/>
              </a:solidFill>
              <a:latin typeface="Arial"/>
              <a:ea typeface="Arial"/>
              <a:cs typeface="Arial"/>
              <a:sym typeface="Arial"/>
            </a:endParaRPr>
          </a:p>
        </p:txBody>
      </p:sp>
      <p:sp>
        <p:nvSpPr>
          <p:cNvPr id="297" name="Google Shape;297;p17"/>
          <p:cNvSpPr txBox="1"/>
          <p:nvPr/>
        </p:nvSpPr>
        <p:spPr>
          <a:xfrm>
            <a:off x="6197600" y="6514068"/>
            <a:ext cx="4470400" cy="369277"/>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a:solidFill>
                  <a:schemeClr val="dk1"/>
                </a:solidFill>
                <a:latin typeface="Proxima Nova"/>
                <a:ea typeface="Proxima Nova"/>
                <a:cs typeface="Proxima Nova"/>
                <a:sym typeface="Proxima Nova"/>
              </a:rPr>
              <a:t>Android 4.1 or higher required</a:t>
            </a:r>
            <a:endParaRPr sz="1867">
              <a:solidFill>
                <a:srgbClr val="000000"/>
              </a:solidFill>
              <a:latin typeface="Arial"/>
              <a:ea typeface="Arial"/>
              <a:cs typeface="Arial"/>
              <a:sym typeface="Arial"/>
            </a:endParaRPr>
          </a:p>
        </p:txBody>
      </p:sp>
      <p:pic>
        <p:nvPicPr>
          <p:cNvPr id="298" name="Google Shape;298;p17"/>
          <p:cNvPicPr preferRelativeResize="0"/>
          <p:nvPr/>
        </p:nvPicPr>
        <p:blipFill rotWithShape="1">
          <a:blip r:embed="rId8">
            <a:alphaModFix/>
          </a:blip>
          <a:srcRect/>
          <a:stretch/>
        </p:blipFill>
        <p:spPr>
          <a:xfrm>
            <a:off x="1993703" y="2359584"/>
            <a:ext cx="2196452" cy="693365"/>
          </a:xfrm>
          <a:prstGeom prst="rect">
            <a:avLst/>
          </a:prstGeom>
          <a:noFill/>
          <a:ln>
            <a:noFill/>
          </a:ln>
        </p:spPr>
      </p:pic>
      <p:pic>
        <p:nvPicPr>
          <p:cNvPr id="299" name="Google Shape;299;p17"/>
          <p:cNvPicPr preferRelativeResize="0"/>
          <p:nvPr/>
        </p:nvPicPr>
        <p:blipFill rotWithShape="1">
          <a:blip r:embed="rId9">
            <a:alphaModFix/>
          </a:blip>
          <a:srcRect/>
          <a:stretch/>
        </p:blipFill>
        <p:spPr>
          <a:xfrm>
            <a:off x="8787584" y="214117"/>
            <a:ext cx="1880416" cy="185776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21"/>
          <p:cNvPicPr preferRelativeResize="0"/>
          <p:nvPr/>
        </p:nvPicPr>
        <p:blipFill rotWithShape="1">
          <a:blip r:embed="rId3">
            <a:alphaModFix/>
          </a:blip>
          <a:srcRect/>
          <a:stretch/>
        </p:blipFill>
        <p:spPr>
          <a:xfrm>
            <a:off x="406400" y="787028"/>
            <a:ext cx="4368800" cy="577808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568"/>
              </a:srgbClr>
            </a:outerShdw>
          </a:effectLst>
        </p:spPr>
      </p:pic>
      <p:sp>
        <p:nvSpPr>
          <p:cNvPr id="330" name="Google Shape;330;p21"/>
          <p:cNvSpPr txBox="1"/>
          <p:nvPr/>
        </p:nvSpPr>
        <p:spPr>
          <a:xfrm>
            <a:off x="406400" y="177800"/>
            <a:ext cx="4470400" cy="492388"/>
          </a:xfrm>
          <a:prstGeom prst="rect">
            <a:avLst/>
          </a:prstGeom>
          <a:noFill/>
          <a:ln>
            <a:noFill/>
          </a:ln>
        </p:spPr>
        <p:txBody>
          <a:bodyPr spcFirstLastPara="1" wrap="square" lIns="121900" tIns="60933" rIns="121900" bIns="60933" anchor="t" anchorCtr="0">
            <a:spAutoFit/>
          </a:bodyPr>
          <a:lstStyle/>
          <a:p>
            <a:pPr algn="ctr">
              <a:buClr>
                <a:srgbClr val="000000"/>
              </a:buClr>
              <a:buSzPts val="1800"/>
            </a:pPr>
            <a:r>
              <a:rPr lang="en-US" sz="2400">
                <a:solidFill>
                  <a:schemeClr val="dk1"/>
                </a:solidFill>
                <a:latin typeface="Proxima Nova"/>
                <a:ea typeface="Proxima Nova"/>
                <a:cs typeface="Proxima Nova"/>
                <a:sym typeface="Proxima Nova"/>
              </a:rPr>
              <a:t>Collect Customer Data</a:t>
            </a:r>
            <a:endParaRPr sz="1867">
              <a:solidFill>
                <a:srgbClr val="000000"/>
              </a:solidFill>
              <a:latin typeface="Arial"/>
              <a:ea typeface="Arial"/>
              <a:cs typeface="Arial"/>
              <a:sym typeface="Arial"/>
            </a:endParaRPr>
          </a:p>
        </p:txBody>
      </p:sp>
      <p:sp>
        <p:nvSpPr>
          <p:cNvPr id="331" name="Google Shape;331;p21"/>
          <p:cNvSpPr txBox="1"/>
          <p:nvPr/>
        </p:nvSpPr>
        <p:spPr>
          <a:xfrm>
            <a:off x="6096000" y="177800"/>
            <a:ext cx="4470400" cy="492388"/>
          </a:xfrm>
          <a:prstGeom prst="rect">
            <a:avLst/>
          </a:prstGeom>
          <a:noFill/>
          <a:ln>
            <a:noFill/>
          </a:ln>
        </p:spPr>
        <p:txBody>
          <a:bodyPr spcFirstLastPara="1" wrap="square" lIns="121900" tIns="60933" rIns="121900" bIns="60933" anchor="t" anchorCtr="0">
            <a:spAutoFit/>
          </a:bodyPr>
          <a:lstStyle/>
          <a:p>
            <a:pPr algn="ctr">
              <a:buClr>
                <a:srgbClr val="000000"/>
              </a:buClr>
              <a:buSzPts val="1800"/>
            </a:pPr>
            <a:r>
              <a:rPr lang="en-US" sz="2400">
                <a:solidFill>
                  <a:schemeClr val="dk1"/>
                </a:solidFill>
                <a:latin typeface="Proxima Nova"/>
                <a:ea typeface="Proxima Nova"/>
                <a:cs typeface="Proxima Nova"/>
                <a:sym typeface="Proxima Nova"/>
              </a:rPr>
              <a:t>Scan The Back of DL</a:t>
            </a:r>
            <a:endParaRPr sz="1867">
              <a:solidFill>
                <a:srgbClr val="000000"/>
              </a:solidFill>
              <a:latin typeface="Arial"/>
              <a:ea typeface="Arial"/>
              <a:cs typeface="Arial"/>
              <a:sym typeface="Arial"/>
            </a:endParaRPr>
          </a:p>
        </p:txBody>
      </p:sp>
      <p:pic>
        <p:nvPicPr>
          <p:cNvPr id="332" name="Google Shape;332;p21"/>
          <p:cNvPicPr preferRelativeResize="0"/>
          <p:nvPr/>
        </p:nvPicPr>
        <p:blipFill rotWithShape="1">
          <a:blip r:embed="rId4">
            <a:alphaModFix/>
          </a:blip>
          <a:srcRect r="34616"/>
          <a:stretch/>
        </p:blipFill>
        <p:spPr>
          <a:xfrm>
            <a:off x="6133433" y="670243"/>
            <a:ext cx="5143548" cy="589995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2"/>
          <p:cNvPicPr preferRelativeResize="0"/>
          <p:nvPr/>
        </p:nvPicPr>
        <p:blipFill rotWithShape="1">
          <a:blip r:embed="rId3">
            <a:alphaModFix/>
          </a:blip>
          <a:srcRect/>
          <a:stretch/>
        </p:blipFill>
        <p:spPr>
          <a:xfrm>
            <a:off x="485029" y="717288"/>
            <a:ext cx="4368800" cy="578810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568"/>
              </a:srgbClr>
            </a:outerShdw>
          </a:effectLst>
        </p:spPr>
      </p:pic>
      <p:sp>
        <p:nvSpPr>
          <p:cNvPr id="380" name="Google Shape;380;p22"/>
          <p:cNvSpPr txBox="1"/>
          <p:nvPr/>
        </p:nvSpPr>
        <p:spPr>
          <a:xfrm>
            <a:off x="406400" y="177800"/>
            <a:ext cx="4470400" cy="492388"/>
          </a:xfrm>
          <a:prstGeom prst="rect">
            <a:avLst/>
          </a:prstGeom>
          <a:noFill/>
          <a:ln>
            <a:noFill/>
          </a:ln>
        </p:spPr>
        <p:txBody>
          <a:bodyPr spcFirstLastPara="1" wrap="square" lIns="121900" tIns="60933" rIns="121900" bIns="60933" anchor="t" anchorCtr="0">
            <a:spAutoFit/>
          </a:bodyPr>
          <a:lstStyle/>
          <a:p>
            <a:pPr algn="ctr">
              <a:buClr>
                <a:srgbClr val="000000"/>
              </a:buClr>
              <a:buSzPts val="1800"/>
            </a:pPr>
            <a:r>
              <a:rPr lang="en-US" sz="2400">
                <a:solidFill>
                  <a:schemeClr val="dk1"/>
                </a:solidFill>
                <a:latin typeface="Proxima Nova"/>
                <a:ea typeface="Proxima Nova"/>
                <a:cs typeface="Proxima Nova"/>
                <a:sym typeface="Proxima Nova"/>
              </a:rPr>
              <a:t>Collect Vehicle Data</a:t>
            </a:r>
            <a:endParaRPr sz="1867">
              <a:solidFill>
                <a:srgbClr val="000000"/>
              </a:solidFill>
              <a:latin typeface="Arial"/>
              <a:ea typeface="Arial"/>
              <a:cs typeface="Arial"/>
              <a:sym typeface="Arial"/>
            </a:endParaRPr>
          </a:p>
        </p:txBody>
      </p:sp>
      <p:sp>
        <p:nvSpPr>
          <p:cNvPr id="381" name="Google Shape;381;p22"/>
          <p:cNvSpPr txBox="1"/>
          <p:nvPr/>
        </p:nvSpPr>
        <p:spPr>
          <a:xfrm>
            <a:off x="6096000" y="177800"/>
            <a:ext cx="4470400" cy="492388"/>
          </a:xfrm>
          <a:prstGeom prst="rect">
            <a:avLst/>
          </a:prstGeom>
          <a:noFill/>
          <a:ln>
            <a:noFill/>
          </a:ln>
        </p:spPr>
        <p:txBody>
          <a:bodyPr spcFirstLastPara="1" wrap="square" lIns="121900" tIns="60933" rIns="121900" bIns="60933" anchor="t" anchorCtr="0">
            <a:spAutoFit/>
          </a:bodyPr>
          <a:lstStyle/>
          <a:p>
            <a:pPr algn="ctr">
              <a:buClr>
                <a:srgbClr val="000000"/>
              </a:buClr>
              <a:buSzPts val="1800"/>
            </a:pPr>
            <a:r>
              <a:rPr lang="en-US" sz="2400">
                <a:solidFill>
                  <a:schemeClr val="dk1"/>
                </a:solidFill>
                <a:latin typeface="Proxima Nova"/>
                <a:ea typeface="Proxima Nova"/>
                <a:cs typeface="Proxima Nova"/>
                <a:sym typeface="Proxima Nova"/>
              </a:rPr>
              <a:t>Collect Vehicle Data</a:t>
            </a:r>
            <a:endParaRPr sz="1867">
              <a:solidFill>
                <a:srgbClr val="000000"/>
              </a:solidFill>
              <a:latin typeface="Arial"/>
              <a:ea typeface="Arial"/>
              <a:cs typeface="Arial"/>
              <a:sym typeface="Arial"/>
            </a:endParaRPr>
          </a:p>
        </p:txBody>
      </p:sp>
      <p:pic>
        <p:nvPicPr>
          <p:cNvPr id="382" name="Google Shape;382;p22"/>
          <p:cNvPicPr preferRelativeResize="0"/>
          <p:nvPr/>
        </p:nvPicPr>
        <p:blipFill rotWithShape="1">
          <a:blip r:embed="rId4">
            <a:alphaModFix/>
          </a:blip>
          <a:srcRect l="5881" r="23529"/>
          <a:stretch/>
        </p:blipFill>
        <p:spPr>
          <a:xfrm>
            <a:off x="5767720" y="670243"/>
            <a:ext cx="5450541" cy="57912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3"/>
          <p:cNvSpPr txBox="1"/>
          <p:nvPr/>
        </p:nvSpPr>
        <p:spPr>
          <a:xfrm>
            <a:off x="3860800" y="204304"/>
            <a:ext cx="4470400" cy="492388"/>
          </a:xfrm>
          <a:prstGeom prst="rect">
            <a:avLst/>
          </a:prstGeom>
          <a:noFill/>
          <a:ln>
            <a:noFill/>
          </a:ln>
        </p:spPr>
        <p:txBody>
          <a:bodyPr spcFirstLastPara="1" wrap="square" lIns="121900" tIns="60933" rIns="121900" bIns="60933" anchor="t" anchorCtr="0">
            <a:spAutoFit/>
          </a:bodyPr>
          <a:lstStyle/>
          <a:p>
            <a:pPr algn="ctr">
              <a:buClr>
                <a:srgbClr val="000000"/>
              </a:buClr>
              <a:buSzPts val="1800"/>
            </a:pPr>
            <a:r>
              <a:rPr lang="en-US" sz="2400">
                <a:solidFill>
                  <a:schemeClr val="dk1"/>
                </a:solidFill>
                <a:latin typeface="Proxima Nova"/>
                <a:ea typeface="Proxima Nova"/>
                <a:cs typeface="Proxima Nova"/>
                <a:sym typeface="Proxima Nova"/>
              </a:rPr>
              <a:t>Trade-In Questions</a:t>
            </a:r>
            <a:endParaRPr sz="1867">
              <a:solidFill>
                <a:srgbClr val="000000"/>
              </a:solidFill>
              <a:latin typeface="Arial"/>
              <a:ea typeface="Arial"/>
              <a:cs typeface="Arial"/>
              <a:sym typeface="Arial"/>
            </a:endParaRPr>
          </a:p>
        </p:txBody>
      </p:sp>
      <p:pic>
        <p:nvPicPr>
          <p:cNvPr id="388" name="Google Shape;388;p23"/>
          <p:cNvPicPr preferRelativeResize="0"/>
          <p:nvPr/>
        </p:nvPicPr>
        <p:blipFill rotWithShape="1">
          <a:blip r:embed="rId3">
            <a:alphaModFix/>
          </a:blip>
          <a:srcRect/>
          <a:stretch/>
        </p:blipFill>
        <p:spPr>
          <a:xfrm>
            <a:off x="833266" y="0"/>
            <a:ext cx="10525468"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10"/>
          <p:cNvPicPr preferRelativeResize="0"/>
          <p:nvPr/>
        </p:nvPicPr>
        <p:blipFill rotWithShape="1">
          <a:blip r:embed="rId3">
            <a:alphaModFix/>
          </a:blip>
          <a:srcRect/>
          <a:stretch/>
        </p:blipFill>
        <p:spPr>
          <a:xfrm>
            <a:off x="1" y="0"/>
            <a:ext cx="5671931" cy="6858000"/>
          </a:xfrm>
          <a:prstGeom prst="rect">
            <a:avLst/>
          </a:prstGeom>
          <a:noFill/>
          <a:ln>
            <a:noFill/>
          </a:ln>
        </p:spPr>
      </p:pic>
      <p:pic>
        <p:nvPicPr>
          <p:cNvPr id="394" name="Google Shape;394;p10"/>
          <p:cNvPicPr preferRelativeResize="0"/>
          <p:nvPr/>
        </p:nvPicPr>
        <p:blipFill rotWithShape="1">
          <a:blip r:embed="rId4">
            <a:alphaModFix/>
          </a:blip>
          <a:srcRect/>
          <a:stretch/>
        </p:blipFill>
        <p:spPr>
          <a:xfrm>
            <a:off x="5970273" y="-63299"/>
            <a:ext cx="6034408" cy="6858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694798-7EB0-5B90-B2AD-1F15ABF59C11}"/>
              </a:ext>
            </a:extLst>
          </p:cNvPr>
          <p:cNvSpPr>
            <a:spLocks noGrp="1"/>
          </p:cNvSpPr>
          <p:nvPr>
            <p:ph type="title"/>
          </p:nvPr>
        </p:nvSpPr>
        <p:spPr>
          <a:xfrm>
            <a:off x="609600" y="1219200"/>
            <a:ext cx="7620000" cy="914400"/>
          </a:xfrm>
        </p:spPr>
        <p:txBody>
          <a:bodyPr/>
          <a:lstStyle/>
          <a:p>
            <a:r>
              <a:rPr lang="en-US" dirty="0"/>
              <a:t>Appraisals</a:t>
            </a:r>
          </a:p>
        </p:txBody>
      </p:sp>
      <p:sp>
        <p:nvSpPr>
          <p:cNvPr id="5" name="Text Placeholder 2">
            <a:extLst>
              <a:ext uri="{FF2B5EF4-FFF2-40B4-BE49-F238E27FC236}">
                <a16:creationId xmlns:a16="http://schemas.microsoft.com/office/drawing/2014/main" id="{EB905F79-1E81-72CA-4099-4456E540FDC0}"/>
              </a:ext>
            </a:extLst>
          </p:cNvPr>
          <p:cNvSpPr>
            <a:spLocks noGrp="1"/>
          </p:cNvSpPr>
          <p:nvPr>
            <p:ph type="body" idx="1"/>
          </p:nvPr>
        </p:nvSpPr>
        <p:spPr>
          <a:xfrm>
            <a:off x="609600" y="2535238"/>
            <a:ext cx="9355494" cy="3657600"/>
          </a:xfrm>
        </p:spPr>
        <p:txBody>
          <a:bodyPr/>
          <a:lstStyle/>
          <a:p>
            <a:pPr marL="186262" indent="0">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Vehicle costs and complexities have made appraisals harder than they have ever been.  Missing damage or flaws can massively affect your cost to market and ruin your opportunity for profit.</a:t>
            </a:r>
          </a:p>
          <a:p>
            <a:endParaRPr lang="en-US" dirty="0"/>
          </a:p>
        </p:txBody>
      </p:sp>
    </p:spTree>
    <p:extLst>
      <p:ext uri="{BB962C8B-B14F-4D97-AF65-F5344CB8AC3E}">
        <p14:creationId xmlns:p14="http://schemas.microsoft.com/office/powerpoint/2010/main" val="4038142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13"/>
          <p:cNvPicPr preferRelativeResize="0"/>
          <p:nvPr/>
        </p:nvPicPr>
        <p:blipFill rotWithShape="1">
          <a:blip r:embed="rId3">
            <a:alphaModFix/>
          </a:blip>
          <a:srcRect/>
          <a:stretch/>
        </p:blipFill>
        <p:spPr>
          <a:xfrm>
            <a:off x="3050837" y="82403"/>
            <a:ext cx="6090327" cy="75438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C68E-320B-5423-09ED-9E9AAC6E6920}"/>
              </a:ext>
            </a:extLst>
          </p:cNvPr>
          <p:cNvSpPr>
            <a:spLocks noGrp="1"/>
          </p:cNvSpPr>
          <p:nvPr>
            <p:ph type="title"/>
          </p:nvPr>
        </p:nvSpPr>
        <p:spPr/>
        <p:txBody>
          <a:bodyPr/>
          <a:lstStyle/>
          <a:p>
            <a:r>
              <a:rPr lang="en-US" dirty="0"/>
              <a:t>Appraisals </a:t>
            </a:r>
          </a:p>
        </p:txBody>
      </p:sp>
      <p:sp>
        <p:nvSpPr>
          <p:cNvPr id="3" name="Content Placeholder 2">
            <a:extLst>
              <a:ext uri="{FF2B5EF4-FFF2-40B4-BE49-F238E27FC236}">
                <a16:creationId xmlns:a16="http://schemas.microsoft.com/office/drawing/2014/main" id="{3AEBADFB-901C-5E5D-3584-7B61517FB63C}"/>
              </a:ext>
            </a:extLst>
          </p:cNvPr>
          <p:cNvSpPr>
            <a:spLocks noGrp="1"/>
          </p:cNvSpPr>
          <p:nvPr>
            <p:ph idx="1"/>
          </p:nvPr>
        </p:nvSpPr>
        <p:spPr/>
        <p:txBody>
          <a:bodyPr/>
          <a:lstStyle/>
          <a:p>
            <a:r>
              <a:rPr lang="en-US" dirty="0"/>
              <a:t>Pros and Cons of holding on trades</a:t>
            </a:r>
          </a:p>
          <a:p>
            <a:pPr marL="0" indent="0">
              <a:buNone/>
            </a:pPr>
            <a:r>
              <a:rPr lang="en-US" dirty="0"/>
              <a:t>Gambling comparison- wins vs. losses</a:t>
            </a:r>
          </a:p>
          <a:p>
            <a:pPr marL="0" indent="0">
              <a:buNone/>
            </a:pPr>
            <a:r>
              <a:rPr lang="en-US" dirty="0"/>
              <a:t>Pros-Increased opportunity for gross-Short term, helps with consumers wanting bigger discounts, helps margin wholesale losses</a:t>
            </a:r>
          </a:p>
          <a:p>
            <a:pPr marL="0" indent="0">
              <a:buNone/>
            </a:pPr>
            <a:r>
              <a:rPr lang="en-US" dirty="0"/>
              <a:t>Cons-Causes poor trade closing ratios, hurts customer retention, hurts inventory acquisition, cause increase in auction purchases, hurts new and used car sales, causes salesperson turnover, and hurts reputation.</a:t>
            </a:r>
          </a:p>
          <a:p>
            <a:pPr marL="0" indent="0">
              <a:buNone/>
            </a:pPr>
            <a:r>
              <a:rPr lang="en-US" dirty="0"/>
              <a:t> </a:t>
            </a:r>
          </a:p>
        </p:txBody>
      </p:sp>
    </p:spTree>
    <p:extLst>
      <p:ext uri="{BB962C8B-B14F-4D97-AF65-F5344CB8AC3E}">
        <p14:creationId xmlns:p14="http://schemas.microsoft.com/office/powerpoint/2010/main" val="361477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E3BA-91FD-B365-422B-4844AF83C855}"/>
              </a:ext>
            </a:extLst>
          </p:cNvPr>
          <p:cNvSpPr>
            <a:spLocks noGrp="1"/>
          </p:cNvSpPr>
          <p:nvPr>
            <p:ph type="title"/>
          </p:nvPr>
        </p:nvSpPr>
        <p:spPr>
          <a:xfrm>
            <a:off x="726244" y="-113177"/>
            <a:ext cx="10739511" cy="1325563"/>
          </a:xfrm>
        </p:spPr>
        <p:txBody>
          <a:bodyPr/>
          <a:lstStyle/>
          <a:p>
            <a:r>
              <a:rPr lang="en-US" dirty="0"/>
              <a:t>Dealer A appraises 10 vehicles and trades for 6</a:t>
            </a:r>
          </a:p>
        </p:txBody>
      </p:sp>
      <p:pic>
        <p:nvPicPr>
          <p:cNvPr id="5" name="Content Placeholder 4" descr="Icon&#10;&#10;Description automatically generated">
            <a:extLst>
              <a:ext uri="{FF2B5EF4-FFF2-40B4-BE49-F238E27FC236}">
                <a16:creationId xmlns:a16="http://schemas.microsoft.com/office/drawing/2014/main" id="{98EA9477-2A20-C543-82B7-63BAC323EB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918" y="1212386"/>
            <a:ext cx="2146300" cy="1193800"/>
          </a:xfrm>
        </p:spPr>
      </p:pic>
      <p:sp>
        <p:nvSpPr>
          <p:cNvPr id="6" name="TextBox 5">
            <a:extLst>
              <a:ext uri="{FF2B5EF4-FFF2-40B4-BE49-F238E27FC236}">
                <a16:creationId xmlns:a16="http://schemas.microsoft.com/office/drawing/2014/main" id="{83C21569-1ED9-D448-89C0-89DF3268365E}"/>
              </a:ext>
            </a:extLst>
          </p:cNvPr>
          <p:cNvSpPr txBox="1"/>
          <p:nvPr/>
        </p:nvSpPr>
        <p:spPr>
          <a:xfrm>
            <a:off x="886265" y="2518117"/>
            <a:ext cx="10311618" cy="3139321"/>
          </a:xfrm>
          <a:prstGeom prst="rect">
            <a:avLst/>
          </a:prstGeom>
          <a:noFill/>
        </p:spPr>
        <p:txBody>
          <a:bodyPr wrap="square" rtlCol="0">
            <a:spAutoFit/>
          </a:bodyPr>
          <a:lstStyle/>
          <a:p>
            <a:r>
              <a:rPr lang="en-US" dirty="0"/>
              <a:t>From the 6 trades 4 were on new cars and 2 were on used vehicles</a:t>
            </a:r>
          </a:p>
          <a:p>
            <a:r>
              <a:rPr lang="en-US" dirty="0"/>
              <a:t>4 new cars avg $2K Front and back </a:t>
            </a:r>
            <a:r>
              <a:rPr lang="en-US" dirty="0" err="1"/>
              <a:t>totalling</a:t>
            </a:r>
            <a:r>
              <a:rPr lang="en-US" dirty="0"/>
              <a:t> $8k</a:t>
            </a:r>
          </a:p>
          <a:p>
            <a:r>
              <a:rPr lang="en-US" dirty="0"/>
              <a:t>2 used cars avg $3k Front and back </a:t>
            </a:r>
            <a:r>
              <a:rPr lang="en-US" dirty="0" err="1"/>
              <a:t>totalling</a:t>
            </a:r>
            <a:r>
              <a:rPr lang="en-US" dirty="0"/>
              <a:t> $6k</a:t>
            </a:r>
          </a:p>
          <a:p>
            <a:r>
              <a:rPr lang="en-US" dirty="0"/>
              <a:t>From the 6 trades 4 were kept for inventory and 2 were wholesaled </a:t>
            </a:r>
          </a:p>
          <a:p>
            <a:r>
              <a:rPr lang="en-US" dirty="0"/>
              <a:t>The 4 retail vehicles avg $3k=$12k</a:t>
            </a:r>
          </a:p>
          <a:p>
            <a:r>
              <a:rPr lang="en-US" dirty="0"/>
              <a:t>The 2 wholesaled avg $300=$600</a:t>
            </a:r>
          </a:p>
          <a:p>
            <a:r>
              <a:rPr lang="en-US" dirty="0"/>
              <a:t>2 trades were taken in on the 4 retail deals</a:t>
            </a:r>
          </a:p>
          <a:p>
            <a:r>
              <a:rPr lang="en-US" dirty="0"/>
              <a:t>1 retailed $3k</a:t>
            </a:r>
          </a:p>
          <a:p>
            <a:r>
              <a:rPr lang="en-US" dirty="0"/>
              <a:t>1 wholesaled $300</a:t>
            </a:r>
          </a:p>
          <a:p>
            <a:endParaRPr lang="en-US" dirty="0"/>
          </a:p>
          <a:p>
            <a:r>
              <a:rPr lang="en-US" dirty="0"/>
              <a:t>$29900 Net</a:t>
            </a:r>
          </a:p>
        </p:txBody>
      </p:sp>
    </p:spTree>
    <p:extLst>
      <p:ext uri="{BB962C8B-B14F-4D97-AF65-F5344CB8AC3E}">
        <p14:creationId xmlns:p14="http://schemas.microsoft.com/office/powerpoint/2010/main" val="423878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E3BA-91FD-B365-422B-4844AF83C855}"/>
              </a:ext>
            </a:extLst>
          </p:cNvPr>
          <p:cNvSpPr>
            <a:spLocks noGrp="1"/>
          </p:cNvSpPr>
          <p:nvPr>
            <p:ph type="title"/>
          </p:nvPr>
        </p:nvSpPr>
        <p:spPr>
          <a:xfrm>
            <a:off x="726244" y="-113177"/>
            <a:ext cx="10739511" cy="1325563"/>
          </a:xfrm>
        </p:spPr>
        <p:txBody>
          <a:bodyPr/>
          <a:lstStyle/>
          <a:p>
            <a:r>
              <a:rPr lang="en-US" dirty="0"/>
              <a:t>Dealer B appraises 10 vehicles and trades for 3</a:t>
            </a:r>
          </a:p>
        </p:txBody>
      </p:sp>
      <p:pic>
        <p:nvPicPr>
          <p:cNvPr id="5" name="Content Placeholder 4" descr="Icon&#10;&#10;Description automatically generated">
            <a:extLst>
              <a:ext uri="{FF2B5EF4-FFF2-40B4-BE49-F238E27FC236}">
                <a16:creationId xmlns:a16="http://schemas.microsoft.com/office/drawing/2014/main" id="{98EA9477-2A20-C543-82B7-63BAC323EB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918" y="1212386"/>
            <a:ext cx="2146300" cy="1193800"/>
          </a:xfrm>
        </p:spPr>
      </p:pic>
      <p:sp>
        <p:nvSpPr>
          <p:cNvPr id="6" name="TextBox 5">
            <a:extLst>
              <a:ext uri="{FF2B5EF4-FFF2-40B4-BE49-F238E27FC236}">
                <a16:creationId xmlns:a16="http://schemas.microsoft.com/office/drawing/2014/main" id="{83C21569-1ED9-D448-89C0-89DF3268365E}"/>
              </a:ext>
            </a:extLst>
          </p:cNvPr>
          <p:cNvSpPr txBox="1"/>
          <p:nvPr/>
        </p:nvSpPr>
        <p:spPr>
          <a:xfrm>
            <a:off x="886265" y="2518117"/>
            <a:ext cx="10311618" cy="3139321"/>
          </a:xfrm>
          <a:prstGeom prst="rect">
            <a:avLst/>
          </a:prstGeom>
          <a:noFill/>
        </p:spPr>
        <p:txBody>
          <a:bodyPr wrap="square" rtlCol="0">
            <a:spAutoFit/>
          </a:bodyPr>
          <a:lstStyle/>
          <a:p>
            <a:r>
              <a:rPr lang="en-US" dirty="0"/>
              <a:t>From the 3 trades 2 were on new cars and 1 were on used vehicles</a:t>
            </a:r>
          </a:p>
          <a:p>
            <a:r>
              <a:rPr lang="en-US" dirty="0"/>
              <a:t>2 new cars avg $3K Front and back </a:t>
            </a:r>
            <a:r>
              <a:rPr lang="en-US" dirty="0" err="1"/>
              <a:t>totalling</a:t>
            </a:r>
            <a:r>
              <a:rPr lang="en-US" dirty="0"/>
              <a:t> $6k</a:t>
            </a:r>
          </a:p>
          <a:p>
            <a:r>
              <a:rPr lang="en-US" dirty="0"/>
              <a:t>1 used cars avg $4k Front and back </a:t>
            </a:r>
            <a:r>
              <a:rPr lang="en-US" dirty="0" err="1"/>
              <a:t>totalling</a:t>
            </a:r>
            <a:r>
              <a:rPr lang="en-US" dirty="0"/>
              <a:t> $4k</a:t>
            </a:r>
          </a:p>
          <a:p>
            <a:r>
              <a:rPr lang="en-US" dirty="0"/>
              <a:t>From the 3 trades 2 were kept for inventory and 1 were wholesaled </a:t>
            </a:r>
          </a:p>
          <a:p>
            <a:r>
              <a:rPr lang="en-US" dirty="0"/>
              <a:t>The 2 retail vehicles avg $3k=$6k</a:t>
            </a:r>
          </a:p>
          <a:p>
            <a:r>
              <a:rPr lang="en-US" dirty="0"/>
              <a:t>The 1 wholesaled avg $300=$300</a:t>
            </a:r>
          </a:p>
          <a:p>
            <a:r>
              <a:rPr lang="en-US" dirty="0"/>
              <a:t> trades were taken in on the 2 retail deals</a:t>
            </a:r>
          </a:p>
          <a:p>
            <a:r>
              <a:rPr lang="en-US" dirty="0"/>
              <a:t>1 retailed $3k</a:t>
            </a:r>
          </a:p>
          <a:p>
            <a:r>
              <a:rPr lang="en-US" dirty="0"/>
              <a:t>1 wholesaled $300</a:t>
            </a:r>
          </a:p>
          <a:p>
            <a:endParaRPr lang="en-US" dirty="0"/>
          </a:p>
          <a:p>
            <a:r>
              <a:rPr lang="en-US" dirty="0"/>
              <a:t>$19600 Net</a:t>
            </a:r>
          </a:p>
        </p:txBody>
      </p:sp>
    </p:spTree>
    <p:extLst>
      <p:ext uri="{BB962C8B-B14F-4D97-AF65-F5344CB8AC3E}">
        <p14:creationId xmlns:p14="http://schemas.microsoft.com/office/powerpoint/2010/main" val="147916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59B2-4913-964E-8DFA-633D0925DC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FD3E1C-30C2-1A42-92BC-5F5883CBFC5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FEADE3-9474-0F4B-8BFF-11CA48617661}"/>
              </a:ext>
            </a:extLst>
          </p:cNvPr>
          <p:cNvPicPr>
            <a:picLocks noChangeAspect="1"/>
          </p:cNvPicPr>
          <p:nvPr/>
        </p:nvPicPr>
        <p:blipFill>
          <a:blip r:embed="rId2"/>
          <a:stretch>
            <a:fillRect/>
          </a:stretch>
        </p:blipFill>
        <p:spPr>
          <a:xfrm>
            <a:off x="0" y="0"/>
            <a:ext cx="12169140" cy="6858000"/>
          </a:xfrm>
          <a:prstGeom prst="rect">
            <a:avLst/>
          </a:prstGeom>
        </p:spPr>
      </p:pic>
    </p:spTree>
    <p:extLst>
      <p:ext uri="{BB962C8B-B14F-4D97-AF65-F5344CB8AC3E}">
        <p14:creationId xmlns:p14="http://schemas.microsoft.com/office/powerpoint/2010/main" val="2358713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2F9A-4EB1-9F40-C248-F520FB6363FD}"/>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75A0A108-33DF-FE35-AF2D-38C17EAA285A}"/>
              </a:ext>
            </a:extLst>
          </p:cNvPr>
          <p:cNvSpPr>
            <a:spLocks noGrp="1"/>
          </p:cNvSpPr>
          <p:nvPr>
            <p:ph idx="1"/>
          </p:nvPr>
        </p:nvSpPr>
        <p:spPr/>
        <p:txBody>
          <a:bodyPr>
            <a:normAutofit fontScale="92500" lnSpcReduction="20000"/>
          </a:bodyPr>
          <a:lstStyle/>
          <a:p>
            <a:r>
              <a:rPr lang="en-US" dirty="0"/>
              <a:t>Make sure you have the right APPRAISAL ATTITUDE across your team</a:t>
            </a:r>
          </a:p>
          <a:p>
            <a:r>
              <a:rPr lang="en-US" dirty="0"/>
              <a:t>Train your appraisers</a:t>
            </a:r>
          </a:p>
          <a:p>
            <a:r>
              <a:rPr lang="en-US" dirty="0"/>
              <a:t>Get presentations from all IMS systems and appraisal tools</a:t>
            </a:r>
          </a:p>
          <a:p>
            <a:r>
              <a:rPr lang="en-US" dirty="0"/>
              <a:t>Inspect your process</a:t>
            </a:r>
          </a:p>
          <a:p>
            <a:r>
              <a:rPr lang="en-US" dirty="0"/>
              <a:t>Make sure you have an appraisal walk process</a:t>
            </a:r>
          </a:p>
          <a:p>
            <a:r>
              <a:rPr lang="en-US" dirty="0"/>
              <a:t>Inspect appraisal closing ratio/Look to book managers</a:t>
            </a:r>
          </a:p>
          <a:p>
            <a:r>
              <a:rPr lang="en-US" dirty="0"/>
              <a:t>Inspect appraisal closing ratio/Look to book Salespeople</a:t>
            </a:r>
          </a:p>
          <a:p>
            <a:r>
              <a:rPr lang="en-US" dirty="0"/>
              <a:t>Setup over and under alerts</a:t>
            </a:r>
          </a:p>
          <a:p>
            <a:r>
              <a:rPr lang="en-US" dirty="0"/>
              <a:t>Have save a Trade meetings</a:t>
            </a:r>
          </a:p>
          <a:p>
            <a:r>
              <a:rPr lang="en-US" dirty="0"/>
              <a:t>Inspect lost trade report </a:t>
            </a:r>
          </a:p>
        </p:txBody>
      </p:sp>
    </p:spTree>
    <p:extLst>
      <p:ext uri="{BB962C8B-B14F-4D97-AF65-F5344CB8AC3E}">
        <p14:creationId xmlns:p14="http://schemas.microsoft.com/office/powerpoint/2010/main" val="980655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39"/>
          <p:cNvPicPr preferRelativeResize="0"/>
          <p:nvPr/>
        </p:nvPicPr>
        <p:blipFill rotWithShape="1">
          <a:blip r:embed="rId3">
            <a:alphaModFix/>
          </a:blip>
          <a:srcRect t="1107" r="15447"/>
          <a:stretch/>
        </p:blipFill>
        <p:spPr>
          <a:xfrm>
            <a:off x="1" y="0"/>
            <a:ext cx="12191996" cy="6858000"/>
          </a:xfrm>
          <a:prstGeom prst="rect">
            <a:avLst/>
          </a:prstGeom>
          <a:noFill/>
          <a:ln>
            <a:noFill/>
          </a:ln>
        </p:spPr>
      </p:pic>
      <p:sp>
        <p:nvSpPr>
          <p:cNvPr id="450" name="Google Shape;450;p39"/>
          <p:cNvSpPr/>
          <p:nvPr/>
        </p:nvSpPr>
        <p:spPr>
          <a:xfrm>
            <a:off x="2884357" y="549274"/>
            <a:ext cx="6432223" cy="5941836"/>
          </a:xfrm>
          <a:custGeom>
            <a:avLst/>
            <a:gdLst/>
            <a:ahLst/>
            <a:cxnLst/>
            <a:rect l="l" t="t" r="r" b="b"/>
            <a:pathLst>
              <a:path w="11156750" h="10286999" extrusionOk="0">
                <a:moveTo>
                  <a:pt x="11156750" y="0"/>
                </a:moveTo>
                <a:lnTo>
                  <a:pt x="5217551" y="10286999"/>
                </a:lnTo>
                <a:lnTo>
                  <a:pt x="0" y="10286998"/>
                </a:lnTo>
                <a:lnTo>
                  <a:pt x="5939201" y="1"/>
                </a:lnTo>
                <a:lnTo>
                  <a:pt x="11156750" y="0"/>
                </a:lnTo>
                <a:close/>
              </a:path>
            </a:pathLst>
          </a:custGeom>
          <a:solidFill>
            <a:schemeClr val="accent1">
              <a:alpha val="80000"/>
            </a:schemeClr>
          </a:solidFill>
          <a:ln>
            <a:noFill/>
          </a:ln>
        </p:spPr>
        <p:txBody>
          <a:bodyPr spcFirstLastPara="1" wrap="square" lIns="60967" tIns="30467" rIns="60967" bIns="30467" anchor="ctr" anchorCtr="0">
            <a:noAutofit/>
          </a:bodyPr>
          <a:lstStyle/>
          <a:p>
            <a:pPr algn="ctr"/>
            <a:endParaRPr sz="1200" b="1" i="1">
              <a:solidFill>
                <a:schemeClr val="lt1"/>
              </a:solidFill>
              <a:latin typeface="Montserrat"/>
              <a:ea typeface="Montserrat"/>
              <a:cs typeface="Montserrat"/>
              <a:sym typeface="Montserrat"/>
            </a:endParaRPr>
          </a:p>
        </p:txBody>
      </p:sp>
      <p:sp>
        <p:nvSpPr>
          <p:cNvPr id="451" name="Google Shape;451;p39"/>
          <p:cNvSpPr txBox="1"/>
          <p:nvPr/>
        </p:nvSpPr>
        <p:spPr>
          <a:xfrm>
            <a:off x="2366325" y="1118791"/>
            <a:ext cx="9692400" cy="615600"/>
          </a:xfrm>
          <a:prstGeom prst="rect">
            <a:avLst/>
          </a:prstGeom>
          <a:noFill/>
          <a:ln>
            <a:noFill/>
          </a:ln>
        </p:spPr>
        <p:txBody>
          <a:bodyPr spcFirstLastPara="1" wrap="square" lIns="60967" tIns="30467" rIns="60967" bIns="30467" anchor="t" anchorCtr="0">
            <a:noAutofit/>
          </a:bodyPr>
          <a:lstStyle/>
          <a:p>
            <a:pPr algn="ctr"/>
            <a:r>
              <a:rPr lang="en" sz="3600">
                <a:solidFill>
                  <a:schemeClr val="lt1"/>
                </a:solidFill>
                <a:latin typeface="Montserrat ExtraBold"/>
                <a:ea typeface="Montserrat ExtraBold"/>
                <a:cs typeface="Montserrat ExtraBold"/>
                <a:sym typeface="Montserrat ExtraBold"/>
              </a:rPr>
              <a:t>Q &amp; A</a:t>
            </a:r>
            <a:endParaRPr sz="3600">
              <a:latin typeface="Montserrat ExtraBold"/>
              <a:ea typeface="Montserrat ExtraBold"/>
              <a:cs typeface="Montserrat ExtraBold"/>
              <a:sym typeface="Montserrat ExtraBold"/>
            </a:endParaRPr>
          </a:p>
        </p:txBody>
      </p:sp>
      <p:sp>
        <p:nvSpPr>
          <p:cNvPr id="452" name="Google Shape;452;p39"/>
          <p:cNvSpPr txBox="1"/>
          <p:nvPr/>
        </p:nvSpPr>
        <p:spPr>
          <a:xfrm>
            <a:off x="3632900" y="4799434"/>
            <a:ext cx="3198400" cy="800179"/>
          </a:xfrm>
          <a:prstGeom prst="rect">
            <a:avLst/>
          </a:prstGeom>
          <a:noFill/>
          <a:ln>
            <a:noFill/>
          </a:ln>
        </p:spPr>
        <p:txBody>
          <a:bodyPr spcFirstLastPara="1" wrap="square" lIns="121900" tIns="121900" rIns="121900" bIns="121900" anchor="t" anchorCtr="0">
            <a:spAutoFit/>
          </a:bodyPr>
          <a:lstStyle/>
          <a:p>
            <a:r>
              <a:rPr lang="en" sz="1200" dirty="0">
                <a:solidFill>
                  <a:schemeClr val="lt1"/>
                </a:solidFill>
                <a:latin typeface="Montserrat"/>
                <a:ea typeface="Montserrat"/>
                <a:cs typeface="Montserrat"/>
                <a:sym typeface="Montserrat"/>
              </a:rPr>
              <a:t>For a more personalized discussion &amp; additional ideas, please contact us for a free consultation.</a:t>
            </a:r>
            <a:endParaRPr sz="2400" dirty="0">
              <a:solidFill>
                <a:schemeClr val="lt1"/>
              </a:solidFill>
            </a:endParaRPr>
          </a:p>
        </p:txBody>
      </p:sp>
      <p:sp>
        <p:nvSpPr>
          <p:cNvPr id="453" name="Google Shape;453;p39"/>
          <p:cNvSpPr txBox="1"/>
          <p:nvPr/>
        </p:nvSpPr>
        <p:spPr>
          <a:xfrm>
            <a:off x="3294233" y="5483873"/>
            <a:ext cx="2587200" cy="861734"/>
          </a:xfrm>
          <a:prstGeom prst="rect">
            <a:avLst/>
          </a:prstGeom>
          <a:noFill/>
          <a:ln>
            <a:noFill/>
          </a:ln>
        </p:spPr>
        <p:txBody>
          <a:bodyPr spcFirstLastPara="1" wrap="square" lIns="121900" tIns="121900" rIns="121900" bIns="121900" anchor="t" anchorCtr="0">
            <a:spAutoFit/>
          </a:bodyPr>
          <a:lstStyle/>
          <a:p>
            <a:r>
              <a:rPr lang="en" sz="1600" b="1" i="1" dirty="0">
                <a:solidFill>
                  <a:schemeClr val="lt1"/>
                </a:solidFill>
                <a:latin typeface="Montserrat"/>
                <a:ea typeface="Montserrat"/>
                <a:cs typeface="Montserrat"/>
                <a:sym typeface="Montserrat"/>
              </a:rPr>
              <a:t>Randy Barone</a:t>
            </a:r>
            <a:br>
              <a:rPr lang="en" sz="1200" b="1" i="1" dirty="0">
                <a:solidFill>
                  <a:schemeClr val="lt1"/>
                </a:solidFill>
                <a:latin typeface="Montserrat"/>
                <a:ea typeface="Montserrat"/>
                <a:cs typeface="Montserrat"/>
                <a:sym typeface="Montserrat"/>
              </a:rPr>
            </a:br>
            <a:r>
              <a:rPr lang="en" sz="1200" i="1" dirty="0">
                <a:solidFill>
                  <a:schemeClr val="bg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rbarone@acvauctions.com</a:t>
            </a:r>
            <a:endParaRPr lang="en" sz="1200" i="1" dirty="0">
              <a:solidFill>
                <a:schemeClr val="bg1"/>
              </a:solidFill>
              <a:latin typeface="Montserrat"/>
              <a:ea typeface="Montserrat"/>
              <a:cs typeface="Montserrat"/>
              <a:sym typeface="Montserrat"/>
            </a:endParaRPr>
          </a:p>
          <a:p>
            <a:r>
              <a:rPr lang="en" sz="1200" i="1" dirty="0">
                <a:solidFill>
                  <a:schemeClr val="bg1"/>
                </a:solidFill>
                <a:latin typeface="Montserrat"/>
                <a:ea typeface="Montserrat"/>
                <a:cs typeface="Montserrat"/>
                <a:sym typeface="Montserrat"/>
              </a:rPr>
              <a:t>Mobile- 832-794-0118</a:t>
            </a:r>
          </a:p>
        </p:txBody>
      </p:sp>
      <p:pic>
        <p:nvPicPr>
          <p:cNvPr id="8" name="Picture 7" descr="Qr code&#10;&#10;Description automatically generated">
            <a:extLst>
              <a:ext uri="{FF2B5EF4-FFF2-40B4-BE49-F238E27FC236}">
                <a16:creationId xmlns:a16="http://schemas.microsoft.com/office/drawing/2014/main" id="{B0607F48-EC94-B74C-8C3D-A76F42F15405}"/>
              </a:ext>
            </a:extLst>
          </p:cNvPr>
          <p:cNvPicPr>
            <a:picLocks noChangeAspect="1"/>
          </p:cNvPicPr>
          <p:nvPr/>
        </p:nvPicPr>
        <p:blipFill>
          <a:blip r:embed="rId5"/>
          <a:stretch>
            <a:fillRect/>
          </a:stretch>
        </p:blipFill>
        <p:spPr>
          <a:xfrm>
            <a:off x="5232101" y="2181487"/>
            <a:ext cx="2139191" cy="23272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8A2A-3705-7741-2D06-7743ECEFCB3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8C18348-E783-09CA-0970-FBE1CC66A3B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68716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6258-C2CC-B10D-366D-ABA1F630356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6F1416B-DF6A-18E1-0C6B-0BDD9C6F4489}"/>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5016F5D-C52B-FA96-E0F6-D6DE4B50D3C1}"/>
              </a:ext>
            </a:extLst>
          </p:cNvPr>
          <p:cNvPicPr>
            <a:picLocks noChangeAspect="1"/>
          </p:cNvPicPr>
          <p:nvPr/>
        </p:nvPicPr>
        <p:blipFill>
          <a:blip r:embed="rId2"/>
          <a:stretch>
            <a:fillRect/>
          </a:stretch>
        </p:blipFill>
        <p:spPr>
          <a:xfrm>
            <a:off x="488950" y="50800"/>
            <a:ext cx="11214100" cy="6756400"/>
          </a:xfrm>
          <a:prstGeom prst="rect">
            <a:avLst/>
          </a:prstGeom>
        </p:spPr>
      </p:pic>
    </p:spTree>
    <p:extLst>
      <p:ext uri="{BB962C8B-B14F-4D97-AF65-F5344CB8AC3E}">
        <p14:creationId xmlns:p14="http://schemas.microsoft.com/office/powerpoint/2010/main" val="2312901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4734AB-9A15-FE30-D20C-4C83088D2541}"/>
              </a:ext>
            </a:extLst>
          </p:cNvPr>
          <p:cNvSpPr>
            <a:spLocks noGrp="1"/>
          </p:cNvSpPr>
          <p:nvPr>
            <p:ph type="title"/>
          </p:nvPr>
        </p:nvSpPr>
        <p:spPr>
          <a:xfrm>
            <a:off x="461640" y="455721"/>
            <a:ext cx="7620000" cy="914400"/>
          </a:xfrm>
        </p:spPr>
        <p:txBody>
          <a:bodyPr/>
          <a:lstStyle/>
          <a:p>
            <a:r>
              <a:rPr lang="en-US" dirty="0"/>
              <a:t>Appraisals</a:t>
            </a:r>
          </a:p>
        </p:txBody>
      </p:sp>
      <p:sp>
        <p:nvSpPr>
          <p:cNvPr id="5" name="Content Placeholder 2">
            <a:extLst>
              <a:ext uri="{FF2B5EF4-FFF2-40B4-BE49-F238E27FC236}">
                <a16:creationId xmlns:a16="http://schemas.microsoft.com/office/drawing/2014/main" id="{E1A8B615-149C-4CD8-0958-D403BCE0EB83}"/>
              </a:ext>
            </a:extLst>
          </p:cNvPr>
          <p:cNvSpPr>
            <a:spLocks noGrp="1"/>
          </p:cNvSpPr>
          <p:nvPr>
            <p:ph type="body" idx="1"/>
          </p:nvPr>
        </p:nvSpPr>
        <p:spPr>
          <a:xfrm>
            <a:off x="461639" y="1370121"/>
            <a:ext cx="10811199" cy="4722920"/>
          </a:xfrm>
        </p:spPr>
        <p:txBody>
          <a:bodyPr>
            <a:normAutofit/>
          </a:bodyPr>
          <a:lstStyle/>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Just 10 years ago compared today’s vehicles</a:t>
            </a:r>
          </a:p>
          <a:p>
            <a:pPr marL="514350" indent="-514350">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Vehicles went from 2 airbags to some more than 10</a:t>
            </a:r>
          </a:p>
          <a:p>
            <a:pPr marL="514350" indent="-514350">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Some had navigation now many vehicles come with touch screen nav</a:t>
            </a:r>
          </a:p>
          <a:p>
            <a:pPr marL="514350" indent="-514350">
              <a:buFont typeface="+mj-lt"/>
              <a:buAutoNum type="arabicPeriod"/>
            </a:pPr>
            <a:r>
              <a:rPr lang="en-US" b="0" i="0" dirty="0">
                <a:solidFill>
                  <a:schemeClr val="bg1"/>
                </a:solidFill>
                <a:effectLst/>
                <a:latin typeface="Roboto" panose="02000000000000000000" pitchFamily="2" charset="0"/>
              </a:rPr>
              <a:t>collision warning systems</a:t>
            </a:r>
          </a:p>
          <a:p>
            <a:pPr marL="514350" indent="-514350">
              <a:buFont typeface="+mj-lt"/>
              <a:buAutoNum type="arabicPeriod"/>
            </a:pPr>
            <a:r>
              <a:rPr lang="en-US" b="0" i="0" dirty="0">
                <a:solidFill>
                  <a:schemeClr val="bg1"/>
                </a:solidFill>
                <a:effectLst/>
                <a:latin typeface="Roboto" panose="02000000000000000000" pitchFamily="2" charset="0"/>
              </a:rPr>
              <a:t>blind spot recognition</a:t>
            </a:r>
          </a:p>
          <a:p>
            <a:pPr marL="514350" indent="-514350">
              <a:buFont typeface="+mj-lt"/>
              <a:buAutoNum type="arabicPeriod"/>
            </a:pPr>
            <a:r>
              <a:rPr lang="en-US" dirty="0">
                <a:solidFill>
                  <a:schemeClr val="bg1"/>
                </a:solidFill>
                <a:latin typeface="Roboto" panose="02000000000000000000" pitchFamily="2" charset="0"/>
                <a:ea typeface="Calibri" panose="020F0502020204030204" pitchFamily="34" charset="0"/>
                <a:cs typeface="Times New Roman" panose="02020603050405020304" pitchFamily="18" charset="0"/>
              </a:rPr>
              <a:t>Front and back alert sensors</a:t>
            </a:r>
          </a:p>
          <a:p>
            <a:pPr marL="514350" indent="-514350">
              <a:buFont typeface="+mj-lt"/>
              <a:buAutoNum type="arabicPeriod"/>
            </a:pPr>
            <a:r>
              <a:rPr lang="en-US" dirty="0">
                <a:solidFill>
                  <a:schemeClr val="bg1"/>
                </a:solidFill>
                <a:latin typeface="Roboto" panose="02000000000000000000" pitchFamily="2" charset="0"/>
                <a:ea typeface="Calibri" panose="020F0502020204030204" pitchFamily="34" charset="0"/>
                <a:cs typeface="Times New Roman" panose="02020603050405020304" pitchFamily="18" charset="0"/>
              </a:rPr>
              <a:t>Automated braking</a:t>
            </a:r>
          </a:p>
          <a:p>
            <a:pPr marL="514350" indent="-514350">
              <a:buFont typeface="+mj-lt"/>
              <a:buAutoNum type="arabicPeriod"/>
            </a:pPr>
            <a:r>
              <a:rPr lang="en-US" b="0" i="0" dirty="0">
                <a:solidFill>
                  <a:schemeClr val="bg1"/>
                </a:solidFill>
                <a:effectLst/>
                <a:latin typeface="Roboto" panose="02000000000000000000" pitchFamily="2" charset="0"/>
              </a:rPr>
              <a:t> Parallel park themselves</a:t>
            </a:r>
          </a:p>
          <a:p>
            <a:pPr marL="514350" indent="-514350">
              <a:buFont typeface="+mj-lt"/>
              <a:buAutoNum type="arabicPeriod"/>
            </a:pPr>
            <a:r>
              <a:rPr lang="en-US" dirty="0">
                <a:solidFill>
                  <a:schemeClr val="bg1"/>
                </a:solidFill>
                <a:latin typeface="Roboto" panose="02000000000000000000" pitchFamily="2" charset="0"/>
                <a:ea typeface="Calibri" panose="020F0502020204030204" pitchFamily="34" charset="0"/>
                <a:cs typeface="Times New Roman" panose="02020603050405020304" pitchFamily="18" charset="0"/>
              </a:rPr>
              <a:t>Adaptive cruise control/Lane warning systems, Self driving</a:t>
            </a:r>
          </a:p>
          <a:p>
            <a:pPr marL="514350" indent="-514350">
              <a:buFont typeface="+mj-lt"/>
              <a:buAutoNum type="arabicPeriod"/>
            </a:pPr>
            <a:r>
              <a:rPr lang="en-US" dirty="0">
                <a:solidFill>
                  <a:schemeClr val="bg1"/>
                </a:solidFill>
                <a:latin typeface="Roboto" panose="02000000000000000000" pitchFamily="2" charset="0"/>
                <a:ea typeface="Calibri" panose="020F0502020204030204" pitchFamily="34" charset="0"/>
                <a:cs typeface="Times New Roman" panose="02020603050405020304" pitchFamily="18" charset="0"/>
              </a:rPr>
              <a:t>Windshield's went from $79 installed to $1000s</a:t>
            </a:r>
          </a:p>
          <a:p>
            <a:pPr marL="514350" indent="-514350">
              <a:buFont typeface="+mj-lt"/>
              <a:buAutoNum type="arabicPeriod"/>
            </a:pPr>
            <a:r>
              <a:rPr lang="en-US" dirty="0">
                <a:solidFill>
                  <a:schemeClr val="bg1"/>
                </a:solidFill>
                <a:latin typeface="Roboto" panose="02000000000000000000" pitchFamily="2" charset="0"/>
                <a:ea typeface="Calibri" panose="020F0502020204030204" pitchFamily="34" charset="0"/>
                <a:cs typeface="Times New Roman" panose="02020603050405020304" pitchFamily="18" charset="0"/>
              </a:rPr>
              <a:t>Headlights went from being $100 to $1000s</a:t>
            </a:r>
          </a:p>
          <a:p>
            <a:pPr marL="514350" indent="-514350">
              <a:buFont typeface="+mj-lt"/>
              <a:buAutoNum type="arabicPeriod"/>
            </a:pPr>
            <a:r>
              <a:rPr lang="en-US" dirty="0">
                <a:solidFill>
                  <a:schemeClr val="bg1"/>
                </a:solidFill>
                <a:latin typeface="Roboto" panose="02000000000000000000" pitchFamily="2" charset="0"/>
                <a:ea typeface="Calibri" panose="020F0502020204030204" pitchFamily="34" charset="0"/>
                <a:cs typeface="Times New Roman" panose="02020603050405020304" pitchFamily="18" charset="0"/>
              </a:rPr>
              <a:t>The list goes on and on ……………………………………….</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8128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fade">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fade">
                                      <p:cBhvr>
                                        <p:cTn id="6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E20FA-696C-19EB-229B-F039885C0311}"/>
              </a:ext>
            </a:extLst>
          </p:cNvPr>
          <p:cNvSpPr>
            <a:spLocks noGrp="1"/>
          </p:cNvSpPr>
          <p:nvPr>
            <p:ph type="body" idx="1"/>
          </p:nvPr>
        </p:nvSpPr>
        <p:spPr>
          <a:xfrm>
            <a:off x="609600" y="2536000"/>
            <a:ext cx="9168882" cy="3657600"/>
          </a:xfrm>
        </p:spPr>
        <p:txBody>
          <a:bodyPr/>
          <a:lstStyle/>
          <a:p>
            <a:pPr marL="0" indent="0">
              <a:buNone/>
            </a:pPr>
            <a:r>
              <a:rPr lang="en-US" sz="3600" dirty="0"/>
              <a:t>Appraisers</a:t>
            </a:r>
          </a:p>
          <a:p>
            <a:r>
              <a:rPr lang="en-US" sz="3600" dirty="0"/>
              <a:t>Who trains them?</a:t>
            </a:r>
          </a:p>
          <a:p>
            <a:r>
              <a:rPr lang="en-US" sz="3600" dirty="0"/>
              <a:t>On going training?</a:t>
            </a:r>
          </a:p>
          <a:p>
            <a:r>
              <a:rPr lang="en-US" sz="3600" dirty="0"/>
              <a:t>Spending time in the shop</a:t>
            </a:r>
          </a:p>
          <a:p>
            <a:r>
              <a:rPr lang="en-US" sz="3600" dirty="0"/>
              <a:t>Estimated Recon vs. Real Recon</a:t>
            </a:r>
          </a:p>
          <a:p>
            <a:r>
              <a:rPr lang="en-US" sz="3600" dirty="0"/>
              <a:t>Wholesale/Retail Profit by Appraiser</a:t>
            </a:r>
          </a:p>
          <a:p>
            <a:pPr marL="186262" indent="0">
              <a:buNone/>
            </a:pPr>
            <a:endParaRPr lang="en-US" dirty="0"/>
          </a:p>
        </p:txBody>
      </p:sp>
      <p:sp>
        <p:nvSpPr>
          <p:cNvPr id="4" name="Title 1">
            <a:extLst>
              <a:ext uri="{FF2B5EF4-FFF2-40B4-BE49-F238E27FC236}">
                <a16:creationId xmlns:a16="http://schemas.microsoft.com/office/drawing/2014/main" id="{A7AC0E8E-A330-EF51-6040-E29D793F1813}"/>
              </a:ext>
            </a:extLst>
          </p:cNvPr>
          <p:cNvSpPr>
            <a:spLocks noGrp="1"/>
          </p:cNvSpPr>
          <p:nvPr>
            <p:ph type="title"/>
          </p:nvPr>
        </p:nvSpPr>
        <p:spPr>
          <a:xfrm>
            <a:off x="609600" y="1219200"/>
            <a:ext cx="7620000" cy="914400"/>
          </a:xfrm>
        </p:spPr>
        <p:txBody>
          <a:bodyPr/>
          <a:lstStyle/>
          <a:p>
            <a:r>
              <a:rPr lang="en-US" dirty="0"/>
              <a:t>Appraisals</a:t>
            </a:r>
          </a:p>
        </p:txBody>
      </p:sp>
    </p:spTree>
    <p:extLst>
      <p:ext uri="{BB962C8B-B14F-4D97-AF65-F5344CB8AC3E}">
        <p14:creationId xmlns:p14="http://schemas.microsoft.com/office/powerpoint/2010/main" val="1825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8038</TotalTime>
  <Words>1550</Words>
  <Application>Microsoft Macintosh PowerPoint</Application>
  <PresentationFormat>Widescreen</PresentationFormat>
  <Paragraphs>219</Paragraphs>
  <Slides>67</Slides>
  <Notes>10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67</vt:i4>
      </vt:variant>
    </vt:vector>
  </HeadingPairs>
  <TitlesOfParts>
    <vt:vector size="82" baseType="lpstr">
      <vt:lpstr>Arial</vt:lpstr>
      <vt:lpstr>Calibri</vt:lpstr>
      <vt:lpstr>Calibri Light</vt:lpstr>
      <vt:lpstr>Franklin Gothic Medium Cond</vt:lpstr>
      <vt:lpstr>Montserrat</vt:lpstr>
      <vt:lpstr>Montserrat Black</vt:lpstr>
      <vt:lpstr>Montserrat ExtraBold</vt:lpstr>
      <vt:lpstr>Montserrat Light</vt:lpstr>
      <vt:lpstr>Montserrat Medium</vt:lpstr>
      <vt:lpstr>Open Sans</vt:lpstr>
      <vt:lpstr>Proxima Nova</vt:lpstr>
      <vt:lpstr>Roboto</vt:lpstr>
      <vt:lpstr>Roboto Black</vt:lpstr>
      <vt:lpstr>Verdana</vt:lpstr>
      <vt:lpstr>Office Theme</vt:lpstr>
      <vt:lpstr>PowerPoint Presentation</vt:lpstr>
      <vt:lpstr>Appraisals</vt:lpstr>
      <vt:lpstr>Appraisals</vt:lpstr>
      <vt:lpstr>Appraisals</vt:lpstr>
      <vt:lpstr>Appraisals</vt:lpstr>
      <vt:lpstr>Appraisals</vt:lpstr>
      <vt:lpstr>PowerPoint Presentation</vt:lpstr>
      <vt:lpstr>Appraisals</vt:lpstr>
      <vt:lpstr>Appraisals</vt:lpstr>
      <vt:lpstr>Appraisals</vt:lpstr>
      <vt:lpstr>Appraisals</vt:lpstr>
      <vt:lpstr>Appraisals</vt:lpstr>
      <vt:lpstr>Appraisals</vt:lpstr>
      <vt:lpstr>Certified Vehicles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Appraisals</vt:lpstr>
      <vt:lpstr>Appraisals</vt:lpstr>
      <vt:lpstr>PowerPoint Presentation</vt:lpstr>
      <vt:lpstr>Appraisals</vt:lpstr>
      <vt:lpstr>PowerPoint Presentation</vt:lpstr>
      <vt:lpstr>PowerPoint Presentation</vt:lpstr>
      <vt:lpstr>PowerPoint Presentation</vt:lpstr>
      <vt:lpstr>PowerPoint Presentation</vt:lpstr>
      <vt:lpstr>Appraisals</vt:lpstr>
      <vt:lpstr>REAL LIFE  SCENERIO</vt:lpstr>
      <vt:lpstr>WHAT THE CUSTOMER IMAGINES</vt:lpstr>
      <vt:lpstr>THE REALITY</vt:lpstr>
      <vt:lpstr>PowerPoint Presentation</vt:lpstr>
      <vt:lpstr>PowerPoint Presentation</vt:lpstr>
      <vt:lpstr>PowerPoint Presentation</vt:lpstr>
      <vt:lpstr>Appraisals </vt:lpstr>
      <vt:lpstr>Appraisals</vt:lpstr>
      <vt:lpstr>Appraisals </vt:lpstr>
      <vt:lpstr>Appraisals </vt:lpstr>
      <vt:lpstr>Appraisals </vt:lpstr>
      <vt:lpstr>Appraisals </vt:lpstr>
      <vt:lpstr>Appraisals </vt:lpstr>
      <vt:lpstr>Appraisals</vt:lpstr>
      <vt:lpstr>Appraisals </vt:lpstr>
      <vt:lpstr>Appraisals </vt:lpstr>
      <vt:lpstr>Appraisals </vt:lpstr>
      <vt:lpstr>Appraisals </vt:lpstr>
      <vt:lpstr>PowerPoint Presentation</vt:lpstr>
      <vt:lpstr>PowerPoint Presentation</vt:lpstr>
      <vt:lpstr>PowerPoint Presentation</vt:lpstr>
      <vt:lpstr>Customizable Questions – Engaging the Client in the Process</vt:lpstr>
      <vt:lpstr>MAX My trade</vt:lpstr>
      <vt:lpstr>PowerPoint Presentation</vt:lpstr>
      <vt:lpstr>PowerPoint Presentation</vt:lpstr>
      <vt:lpstr>PowerPoint Presentation</vt:lpstr>
      <vt:lpstr>PowerPoint Presentation</vt:lpstr>
      <vt:lpstr>PowerPoint Presentation</vt:lpstr>
      <vt:lpstr>Appraisals </vt:lpstr>
      <vt:lpstr>Dealer A appraises 10 vehicles and trades for 6</vt:lpstr>
      <vt:lpstr>Dealer B appraises 10 vehicles and trades for 3</vt:lpstr>
      <vt:lpstr>PowerPoint Presentation</vt:lpstr>
      <vt:lpstr>Key 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and Science of the Appraisal</dc:title>
  <dc:creator>Randy Barone</dc:creator>
  <cp:lastModifiedBy>Kaitlin Carlyle</cp:lastModifiedBy>
  <cp:revision>8</cp:revision>
  <dcterms:created xsi:type="dcterms:W3CDTF">2023-03-30T15:14:45Z</dcterms:created>
  <dcterms:modified xsi:type="dcterms:W3CDTF">2023-10-09T12:54:56Z</dcterms:modified>
</cp:coreProperties>
</file>